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93BDD-4FF9-4FE4-82B4-00A6FFF48129}" type="datetimeFigureOut">
              <a:rPr lang="en-IN" smtClean="0"/>
              <a:t>08-04-2023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8C28-0473-4CCF-9502-EF1BB54508A8}" type="slidenum">
              <a:rPr lang="en-IN" smtClean="0"/>
              <a:t>‹#›</a:t>
            </a:fld>
            <a:endParaRPr lang="en-IN"/>
          </a:p>
        </p:txBody>
      </p:sp>
    </p:spTree>
    <p:extLst>
      <p:ext uri="{BB962C8B-B14F-4D97-AF65-F5344CB8AC3E}">
        <p14:creationId xmlns:p14="http://schemas.microsoft.com/office/powerpoint/2010/main" val="39474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fld id="{68CEC24F-5CC5-43C6-A76A-10A5EF5293CC}" type="datetime1">
              <a:rPr lang="en-US" smtClean="0"/>
              <a:pPr/>
              <a:t>4/8/2023</a:t>
            </a:fld>
            <a:endParaRPr lang="en-US" smtClean="0"/>
          </a:p>
        </p:txBody>
      </p:sp>
      <p:sp>
        <p:nvSpPr>
          <p:cNvPr id="57347" name="Rectangle 5"/>
          <p:cNvSpPr>
            <a:spLocks noGrp="1" noChangeArrowheads="1"/>
          </p:cNvSpPr>
          <p:nvPr>
            <p:ph type="sldNum" sz="quarter" idx="5"/>
          </p:nvPr>
        </p:nvSpPr>
        <p:spPr>
          <a:noFill/>
        </p:spPr>
        <p:txBody>
          <a:bodyPr/>
          <a:lstStyle/>
          <a:p>
            <a:r>
              <a:rPr lang="en-US" smtClean="0"/>
              <a:t>Page </a:t>
            </a:r>
            <a:fld id="{A5914E07-9E6A-4104-A751-17EE0AD34256}" type="slidenum">
              <a:rPr lang="en-US" smtClean="0"/>
              <a:pPr/>
              <a:t>3</a:t>
            </a:fld>
            <a:endParaRPr lang="en-US" smtClean="0"/>
          </a:p>
        </p:txBody>
      </p:sp>
      <p:sp>
        <p:nvSpPr>
          <p:cNvPr id="57348" name="Rectangle 2"/>
          <p:cNvSpPr>
            <a:spLocks noGrp="1" noRot="1" noChangeAspect="1" noChangeArrowheads="1" noTextEdit="1"/>
          </p:cNvSpPr>
          <p:nvPr>
            <p:ph type="sldImg"/>
          </p:nvPr>
        </p:nvSpPr>
        <p:spPr>
          <a:xfrm>
            <a:off x="2371725" y="554038"/>
            <a:ext cx="4860925" cy="2735262"/>
          </a:xfrm>
          <a:ln cap="flat"/>
        </p:spPr>
      </p:sp>
      <p:sp>
        <p:nvSpPr>
          <p:cNvPr id="57349" name="Rectangle 3"/>
          <p:cNvSpPr>
            <a:spLocks noGrp="1" noChangeArrowheads="1"/>
          </p:cNvSpPr>
          <p:nvPr>
            <p:ph type="body" idx="1"/>
          </p:nvPr>
        </p:nvSpPr>
        <p:spPr>
          <a:noFill/>
          <a:ln/>
        </p:spPr>
        <p:txBody>
          <a:bodyPr/>
          <a:lstStyle/>
          <a:p>
            <a:endParaRPr lang="en-CA" smtClean="0"/>
          </a:p>
        </p:txBody>
      </p:sp>
    </p:spTree>
    <p:extLst>
      <p:ext uri="{BB962C8B-B14F-4D97-AF65-F5344CB8AC3E}">
        <p14:creationId xmlns:p14="http://schemas.microsoft.com/office/powerpoint/2010/main" val="4111884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dt" sz="quarter" idx="1"/>
          </p:nvPr>
        </p:nvSpPr>
        <p:spPr>
          <a:noFill/>
        </p:spPr>
        <p:txBody>
          <a:bodyPr/>
          <a:lstStyle/>
          <a:p>
            <a:fld id="{958EA5F9-5B1E-4ED8-A407-C9D35E6EE8F2}" type="datetime1">
              <a:rPr lang="en-US" smtClean="0"/>
              <a:pPr/>
              <a:t>4/8/2023</a:t>
            </a:fld>
            <a:endParaRPr lang="en-US" smtClean="0"/>
          </a:p>
        </p:txBody>
      </p:sp>
      <p:sp>
        <p:nvSpPr>
          <p:cNvPr id="71683" name="Rectangle 5"/>
          <p:cNvSpPr>
            <a:spLocks noGrp="1" noChangeArrowheads="1"/>
          </p:cNvSpPr>
          <p:nvPr>
            <p:ph type="sldNum" sz="quarter" idx="5"/>
          </p:nvPr>
        </p:nvSpPr>
        <p:spPr>
          <a:noFill/>
        </p:spPr>
        <p:txBody>
          <a:bodyPr/>
          <a:lstStyle/>
          <a:p>
            <a:r>
              <a:rPr lang="en-US" smtClean="0"/>
              <a:t>Page </a:t>
            </a:r>
            <a:fld id="{DB3BA7A3-15D2-47B3-837D-0BEE38FED5B2}" type="slidenum">
              <a:rPr lang="en-US" smtClean="0"/>
              <a:pPr/>
              <a:t>22</a:t>
            </a:fld>
            <a:endParaRPr lang="en-US" smtClean="0"/>
          </a:p>
        </p:txBody>
      </p:sp>
      <p:sp>
        <p:nvSpPr>
          <p:cNvPr id="71684"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FC5E7667-7F0B-467C-879C-48C1FEE55ED0}" type="slidenum">
              <a:rPr lang="en-US" sz="1300">
                <a:latin typeface="Arial" pitchFamily="34" charset="0"/>
              </a:rPr>
              <a:pPr algn="r" defTabSz="966788" eaLnBrk="1" hangingPunct="1"/>
              <a:t>22</a:t>
            </a:fld>
            <a:endParaRPr lang="en-US" sz="1300">
              <a:latin typeface="Arial" pitchFamily="34" charset="0"/>
            </a:endParaRPr>
          </a:p>
        </p:txBody>
      </p:sp>
      <p:sp>
        <p:nvSpPr>
          <p:cNvPr id="71685"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1686"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2175892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dt" sz="quarter" idx="1"/>
          </p:nvPr>
        </p:nvSpPr>
        <p:spPr>
          <a:noFill/>
        </p:spPr>
        <p:txBody>
          <a:bodyPr/>
          <a:lstStyle/>
          <a:p>
            <a:fld id="{2CC54E55-789F-46CD-BB00-2697E55F6CF5}" type="datetime1">
              <a:rPr lang="en-US" smtClean="0"/>
              <a:pPr/>
              <a:t>4/8/2023</a:t>
            </a:fld>
            <a:endParaRPr lang="en-US" smtClean="0"/>
          </a:p>
        </p:txBody>
      </p:sp>
      <p:sp>
        <p:nvSpPr>
          <p:cNvPr id="72707" name="Rectangle 5"/>
          <p:cNvSpPr>
            <a:spLocks noGrp="1" noChangeArrowheads="1"/>
          </p:cNvSpPr>
          <p:nvPr>
            <p:ph type="sldNum" sz="quarter" idx="5"/>
          </p:nvPr>
        </p:nvSpPr>
        <p:spPr>
          <a:noFill/>
        </p:spPr>
        <p:txBody>
          <a:bodyPr/>
          <a:lstStyle/>
          <a:p>
            <a:r>
              <a:rPr lang="en-US" smtClean="0"/>
              <a:t>Page </a:t>
            </a:r>
            <a:fld id="{D9313953-EBE9-469C-BE93-9B0BB9C16330}" type="slidenum">
              <a:rPr lang="en-US" smtClean="0"/>
              <a:pPr/>
              <a:t>23</a:t>
            </a:fld>
            <a:endParaRPr lang="en-US" smtClean="0"/>
          </a:p>
        </p:txBody>
      </p:sp>
      <p:sp>
        <p:nvSpPr>
          <p:cNvPr id="72708"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2D0CBF4B-29DA-498F-94A4-B0EF03E4DB47}" type="slidenum">
              <a:rPr lang="en-US" sz="1300">
                <a:latin typeface="Arial" pitchFamily="34" charset="0"/>
              </a:rPr>
              <a:pPr algn="r" defTabSz="966788" eaLnBrk="1" hangingPunct="1"/>
              <a:t>23</a:t>
            </a:fld>
            <a:endParaRPr lang="en-US" sz="1300">
              <a:latin typeface="Arial" pitchFamily="34" charset="0"/>
            </a:endParaRPr>
          </a:p>
        </p:txBody>
      </p:sp>
      <p:sp>
        <p:nvSpPr>
          <p:cNvPr id="72709"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2710"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4140812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dt" sz="quarter" idx="1"/>
          </p:nvPr>
        </p:nvSpPr>
        <p:spPr>
          <a:noFill/>
        </p:spPr>
        <p:txBody>
          <a:bodyPr/>
          <a:lstStyle/>
          <a:p>
            <a:fld id="{A1A60D03-E95F-490F-9F34-75DE72754FD1}" type="datetime1">
              <a:rPr lang="en-US" smtClean="0"/>
              <a:pPr/>
              <a:t>4/8/2023</a:t>
            </a:fld>
            <a:endParaRPr lang="en-US" smtClean="0"/>
          </a:p>
        </p:txBody>
      </p:sp>
      <p:sp>
        <p:nvSpPr>
          <p:cNvPr id="73731" name="Rectangle 5"/>
          <p:cNvSpPr>
            <a:spLocks noGrp="1" noChangeArrowheads="1"/>
          </p:cNvSpPr>
          <p:nvPr>
            <p:ph type="sldNum" sz="quarter" idx="5"/>
          </p:nvPr>
        </p:nvSpPr>
        <p:spPr>
          <a:noFill/>
        </p:spPr>
        <p:txBody>
          <a:bodyPr/>
          <a:lstStyle/>
          <a:p>
            <a:r>
              <a:rPr lang="en-US" smtClean="0"/>
              <a:t>Page </a:t>
            </a:r>
            <a:fld id="{4E2C963C-9218-4E29-AFBF-3374E3F16E69}" type="slidenum">
              <a:rPr lang="en-US" smtClean="0"/>
              <a:pPr/>
              <a:t>24</a:t>
            </a:fld>
            <a:endParaRPr lang="en-US" smtClean="0"/>
          </a:p>
        </p:txBody>
      </p:sp>
      <p:sp>
        <p:nvSpPr>
          <p:cNvPr id="73732"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BB2E36B3-5B9E-4DF3-A6AB-2741D2501DC1}" type="slidenum">
              <a:rPr lang="en-US" sz="1300">
                <a:latin typeface="Arial" pitchFamily="34" charset="0"/>
              </a:rPr>
              <a:pPr algn="r" defTabSz="966788" eaLnBrk="1" hangingPunct="1"/>
              <a:t>24</a:t>
            </a:fld>
            <a:endParaRPr lang="en-US" sz="1300">
              <a:latin typeface="Arial" pitchFamily="34" charset="0"/>
            </a:endParaRPr>
          </a:p>
        </p:txBody>
      </p:sp>
      <p:sp>
        <p:nvSpPr>
          <p:cNvPr id="73733"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3734"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2416966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type="dt" sz="quarter" idx="1"/>
          </p:nvPr>
        </p:nvSpPr>
        <p:spPr>
          <a:noFill/>
        </p:spPr>
        <p:txBody>
          <a:bodyPr/>
          <a:lstStyle/>
          <a:p>
            <a:fld id="{275F88B5-2FBB-468A-8B0E-352F8BE39902}" type="datetime1">
              <a:rPr lang="en-US" smtClean="0"/>
              <a:pPr/>
              <a:t>4/8/2023</a:t>
            </a:fld>
            <a:endParaRPr lang="en-US" smtClean="0"/>
          </a:p>
        </p:txBody>
      </p:sp>
      <p:sp>
        <p:nvSpPr>
          <p:cNvPr id="74755" name="Rectangle 5"/>
          <p:cNvSpPr>
            <a:spLocks noGrp="1" noChangeArrowheads="1"/>
          </p:cNvSpPr>
          <p:nvPr>
            <p:ph type="sldNum" sz="quarter" idx="5"/>
          </p:nvPr>
        </p:nvSpPr>
        <p:spPr>
          <a:noFill/>
        </p:spPr>
        <p:txBody>
          <a:bodyPr/>
          <a:lstStyle/>
          <a:p>
            <a:r>
              <a:rPr lang="en-US" smtClean="0"/>
              <a:t>Page </a:t>
            </a:r>
            <a:fld id="{C688F2B1-951D-4EA5-86B6-11A796BF6665}" type="slidenum">
              <a:rPr lang="en-US" smtClean="0"/>
              <a:pPr/>
              <a:t>25</a:t>
            </a:fld>
            <a:endParaRPr lang="en-US" smtClean="0"/>
          </a:p>
        </p:txBody>
      </p:sp>
      <p:sp>
        <p:nvSpPr>
          <p:cNvPr id="74756"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0743E900-17F4-42A8-9C4C-E7CC4359C84F}" type="slidenum">
              <a:rPr lang="en-US" sz="1300">
                <a:latin typeface="Arial" pitchFamily="34" charset="0"/>
              </a:rPr>
              <a:pPr algn="r" defTabSz="966788" eaLnBrk="1" hangingPunct="1"/>
              <a:t>25</a:t>
            </a:fld>
            <a:endParaRPr lang="en-US" sz="1300">
              <a:latin typeface="Arial" pitchFamily="34" charset="0"/>
            </a:endParaRPr>
          </a:p>
        </p:txBody>
      </p:sp>
      <p:sp>
        <p:nvSpPr>
          <p:cNvPr id="74757"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4758"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201289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dt" sz="quarter" idx="1"/>
          </p:nvPr>
        </p:nvSpPr>
        <p:spPr>
          <a:noFill/>
        </p:spPr>
        <p:txBody>
          <a:bodyPr/>
          <a:lstStyle/>
          <a:p>
            <a:fld id="{A7606E34-184C-4710-8083-5B1C45B63B81}" type="datetime1">
              <a:rPr lang="en-US" smtClean="0"/>
              <a:pPr/>
              <a:t>4/8/2023</a:t>
            </a:fld>
            <a:endParaRPr lang="en-US" smtClean="0"/>
          </a:p>
        </p:txBody>
      </p:sp>
      <p:sp>
        <p:nvSpPr>
          <p:cNvPr id="78851" name="Rectangle 5"/>
          <p:cNvSpPr>
            <a:spLocks noGrp="1" noChangeArrowheads="1"/>
          </p:cNvSpPr>
          <p:nvPr>
            <p:ph type="sldNum" sz="quarter" idx="5"/>
          </p:nvPr>
        </p:nvSpPr>
        <p:spPr>
          <a:noFill/>
        </p:spPr>
        <p:txBody>
          <a:bodyPr/>
          <a:lstStyle/>
          <a:p>
            <a:r>
              <a:rPr lang="en-US" smtClean="0"/>
              <a:t>Page </a:t>
            </a:r>
            <a:fld id="{8B6E8DEA-9EE0-4F95-BFED-67F8C70C81CC}" type="slidenum">
              <a:rPr lang="en-US" smtClean="0"/>
              <a:pPr/>
              <a:t>33</a:t>
            </a:fld>
            <a:endParaRPr lang="en-US" smtClean="0"/>
          </a:p>
        </p:txBody>
      </p:sp>
      <p:sp>
        <p:nvSpPr>
          <p:cNvPr id="78852"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B50FC691-70C6-4880-8D88-6C996755E86B}" type="slidenum">
              <a:rPr lang="en-US" sz="1300">
                <a:latin typeface="Arial" pitchFamily="34" charset="0"/>
              </a:rPr>
              <a:pPr algn="r" defTabSz="966788" eaLnBrk="1" hangingPunct="1"/>
              <a:t>33</a:t>
            </a:fld>
            <a:endParaRPr lang="en-US" sz="1300">
              <a:latin typeface="Arial" pitchFamily="34" charset="0"/>
            </a:endParaRPr>
          </a:p>
        </p:txBody>
      </p:sp>
      <p:sp>
        <p:nvSpPr>
          <p:cNvPr id="78853"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8854"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1490347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type="dt" sz="quarter" idx="1"/>
          </p:nvPr>
        </p:nvSpPr>
        <p:spPr>
          <a:noFill/>
        </p:spPr>
        <p:txBody>
          <a:bodyPr/>
          <a:lstStyle/>
          <a:p>
            <a:fld id="{4DC0B2C9-8B01-420A-86D1-984E243D2EDB}" type="datetime1">
              <a:rPr lang="en-US" smtClean="0"/>
              <a:pPr/>
              <a:t>4/8/2023</a:t>
            </a:fld>
            <a:endParaRPr lang="en-US" smtClean="0"/>
          </a:p>
        </p:txBody>
      </p:sp>
      <p:sp>
        <p:nvSpPr>
          <p:cNvPr id="79875" name="Rectangle 5"/>
          <p:cNvSpPr>
            <a:spLocks noGrp="1" noChangeArrowheads="1"/>
          </p:cNvSpPr>
          <p:nvPr>
            <p:ph type="sldNum" sz="quarter" idx="5"/>
          </p:nvPr>
        </p:nvSpPr>
        <p:spPr>
          <a:noFill/>
        </p:spPr>
        <p:txBody>
          <a:bodyPr/>
          <a:lstStyle/>
          <a:p>
            <a:r>
              <a:rPr lang="en-US" smtClean="0"/>
              <a:t>Page </a:t>
            </a:r>
            <a:fld id="{1908A3DA-2343-4809-AA4F-3E071260A4DE}" type="slidenum">
              <a:rPr lang="en-US" smtClean="0"/>
              <a:pPr/>
              <a:t>34</a:t>
            </a:fld>
            <a:endParaRPr lang="en-US" smtClean="0"/>
          </a:p>
        </p:txBody>
      </p:sp>
      <p:sp>
        <p:nvSpPr>
          <p:cNvPr id="79876"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A1417866-1BE6-4F6E-ADE3-8117D349117C}" type="slidenum">
              <a:rPr lang="en-US" sz="1300">
                <a:latin typeface="Arial" pitchFamily="34" charset="0"/>
              </a:rPr>
              <a:pPr algn="r" defTabSz="966788" eaLnBrk="1" hangingPunct="1"/>
              <a:t>34</a:t>
            </a:fld>
            <a:endParaRPr lang="en-US" sz="1300">
              <a:latin typeface="Arial" pitchFamily="34" charset="0"/>
            </a:endParaRPr>
          </a:p>
        </p:txBody>
      </p:sp>
      <p:sp>
        <p:nvSpPr>
          <p:cNvPr id="79877"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9878"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1618531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D2F9E45-FAAE-480A-B75F-029BD0F31FE4}" type="slidenum">
              <a:rPr lang="en-US" smtClean="0"/>
              <a:pPr/>
              <a:t>41</a:t>
            </a:fld>
            <a:endParaRPr lang="en-US" smtClean="0"/>
          </a:p>
        </p:txBody>
      </p:sp>
      <p:sp>
        <p:nvSpPr>
          <p:cNvPr id="80899" name="Rectangle 2"/>
          <p:cNvSpPr>
            <a:spLocks noChangeArrowheads="1"/>
          </p:cNvSpPr>
          <p:nvPr/>
        </p:nvSpPr>
        <p:spPr bwMode="auto">
          <a:xfrm>
            <a:off x="5440363" y="0"/>
            <a:ext cx="4160837" cy="365125"/>
          </a:xfrm>
          <a:prstGeom prst="rect">
            <a:avLst/>
          </a:prstGeom>
          <a:noFill/>
          <a:ln w="9525">
            <a:noFill/>
            <a:miter lim="800000"/>
            <a:headEnd/>
            <a:tailEnd/>
          </a:ln>
        </p:spPr>
        <p:txBody>
          <a:bodyPr wrap="none" lIns="96661" tIns="48331" rIns="96661" bIns="48331" anchor="ctr"/>
          <a:lstStyle/>
          <a:p>
            <a:endParaRPr lang="en-US"/>
          </a:p>
        </p:txBody>
      </p:sp>
      <p:sp>
        <p:nvSpPr>
          <p:cNvPr id="80900" name="Rectangle 3"/>
          <p:cNvSpPr>
            <a:spLocks noChangeArrowheads="1"/>
          </p:cNvSpPr>
          <p:nvPr/>
        </p:nvSpPr>
        <p:spPr bwMode="auto">
          <a:xfrm>
            <a:off x="5440363" y="6950075"/>
            <a:ext cx="4160837" cy="365125"/>
          </a:xfrm>
          <a:prstGeom prst="rect">
            <a:avLst/>
          </a:prstGeom>
          <a:noFill/>
          <a:ln w="9525">
            <a:noFill/>
            <a:miter lim="800000"/>
            <a:headEnd/>
            <a:tailEnd/>
          </a:ln>
        </p:spPr>
        <p:txBody>
          <a:bodyPr lIns="97332" tIns="48667" rIns="97332" bIns="48667" anchor="b"/>
          <a:lstStyle/>
          <a:p>
            <a:pPr algn="r"/>
            <a:r>
              <a:rPr lang="en-US" altLang="ko-KR" sz="1300">
                <a:ea typeface="굴림" pitchFamily="34" charset="-127"/>
              </a:rPr>
              <a:t>30</a:t>
            </a:r>
          </a:p>
        </p:txBody>
      </p:sp>
      <p:sp>
        <p:nvSpPr>
          <p:cNvPr id="80901" name="Rectangle 4"/>
          <p:cNvSpPr>
            <a:spLocks noChangeArrowheads="1"/>
          </p:cNvSpPr>
          <p:nvPr/>
        </p:nvSpPr>
        <p:spPr bwMode="auto">
          <a:xfrm>
            <a:off x="0" y="6950075"/>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0902" name="Rectangle 5"/>
          <p:cNvSpPr>
            <a:spLocks noChangeArrowheads="1"/>
          </p:cNvSpPr>
          <p:nvPr/>
        </p:nvSpPr>
        <p:spPr bwMode="auto">
          <a:xfrm>
            <a:off x="0" y="0"/>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0903" name="Rectangle 6"/>
          <p:cNvSpPr>
            <a:spLocks noGrp="1" noRot="1" noChangeAspect="1" noChangeArrowheads="1" noTextEdit="1"/>
          </p:cNvSpPr>
          <p:nvPr>
            <p:ph type="sldImg"/>
          </p:nvPr>
        </p:nvSpPr>
        <p:spPr>
          <a:xfrm>
            <a:off x="2362200" y="549275"/>
            <a:ext cx="4876800" cy="2743200"/>
          </a:xfrm>
          <a:solidFill>
            <a:srgbClr val="FFFFFF"/>
          </a:solidFill>
          <a:ln cap="flat"/>
        </p:spPr>
      </p:sp>
      <p:sp>
        <p:nvSpPr>
          <p:cNvPr id="80904" name="Rectangle 7"/>
          <p:cNvSpPr>
            <a:spLocks noGrp="1" noChangeArrowheads="1"/>
          </p:cNvSpPr>
          <p:nvPr>
            <p:ph type="body" idx="1"/>
          </p:nvPr>
        </p:nvSpPr>
        <p:spPr>
          <a:xfrm>
            <a:off x="1279525" y="3475038"/>
            <a:ext cx="7042150" cy="3290887"/>
          </a:xfrm>
          <a:noFill/>
          <a:ln/>
        </p:spPr>
        <p:txBody>
          <a:bodyPr lIns="97332" tIns="48667" rIns="97332" bIns="48667"/>
          <a:lstStyle/>
          <a:p>
            <a:endParaRPr lang="en-US" smtClean="0"/>
          </a:p>
        </p:txBody>
      </p:sp>
    </p:spTree>
    <p:extLst>
      <p:ext uri="{BB962C8B-B14F-4D97-AF65-F5344CB8AC3E}">
        <p14:creationId xmlns:p14="http://schemas.microsoft.com/office/powerpoint/2010/main" val="2669935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B9CEC760-07ED-4B26-B19C-27631A507868}" type="slidenum">
              <a:rPr lang="en-US" smtClean="0"/>
              <a:pPr/>
              <a:t>42</a:t>
            </a:fld>
            <a:endParaRPr lang="en-US" smtClean="0"/>
          </a:p>
        </p:txBody>
      </p:sp>
      <p:sp>
        <p:nvSpPr>
          <p:cNvPr id="81923" name="Rectangle 2"/>
          <p:cNvSpPr>
            <a:spLocks noChangeArrowheads="1"/>
          </p:cNvSpPr>
          <p:nvPr/>
        </p:nvSpPr>
        <p:spPr bwMode="auto">
          <a:xfrm>
            <a:off x="5440363" y="0"/>
            <a:ext cx="4160837" cy="365125"/>
          </a:xfrm>
          <a:prstGeom prst="rect">
            <a:avLst/>
          </a:prstGeom>
          <a:noFill/>
          <a:ln w="9525">
            <a:noFill/>
            <a:miter lim="800000"/>
            <a:headEnd/>
            <a:tailEnd/>
          </a:ln>
        </p:spPr>
        <p:txBody>
          <a:bodyPr wrap="none" lIns="96661" tIns="48331" rIns="96661" bIns="48331" anchor="ctr"/>
          <a:lstStyle/>
          <a:p>
            <a:endParaRPr lang="en-US"/>
          </a:p>
        </p:txBody>
      </p:sp>
      <p:sp>
        <p:nvSpPr>
          <p:cNvPr id="81924" name="Rectangle 3"/>
          <p:cNvSpPr>
            <a:spLocks noChangeArrowheads="1"/>
          </p:cNvSpPr>
          <p:nvPr/>
        </p:nvSpPr>
        <p:spPr bwMode="auto">
          <a:xfrm>
            <a:off x="5440363" y="6950075"/>
            <a:ext cx="4160837" cy="365125"/>
          </a:xfrm>
          <a:prstGeom prst="rect">
            <a:avLst/>
          </a:prstGeom>
          <a:noFill/>
          <a:ln w="9525">
            <a:noFill/>
            <a:miter lim="800000"/>
            <a:headEnd/>
            <a:tailEnd/>
          </a:ln>
        </p:spPr>
        <p:txBody>
          <a:bodyPr lIns="97332" tIns="48667" rIns="97332" bIns="48667" anchor="b"/>
          <a:lstStyle/>
          <a:p>
            <a:pPr algn="r"/>
            <a:r>
              <a:rPr lang="en-US" altLang="ko-KR" sz="1300">
                <a:ea typeface="굴림" pitchFamily="34" charset="-127"/>
              </a:rPr>
              <a:t>30</a:t>
            </a:r>
          </a:p>
        </p:txBody>
      </p:sp>
      <p:sp>
        <p:nvSpPr>
          <p:cNvPr id="81925" name="Rectangle 4"/>
          <p:cNvSpPr>
            <a:spLocks noChangeArrowheads="1"/>
          </p:cNvSpPr>
          <p:nvPr/>
        </p:nvSpPr>
        <p:spPr bwMode="auto">
          <a:xfrm>
            <a:off x="0" y="6950075"/>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1926" name="Rectangle 5"/>
          <p:cNvSpPr>
            <a:spLocks noChangeArrowheads="1"/>
          </p:cNvSpPr>
          <p:nvPr/>
        </p:nvSpPr>
        <p:spPr bwMode="auto">
          <a:xfrm>
            <a:off x="0" y="0"/>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1927" name="Rectangle 6"/>
          <p:cNvSpPr>
            <a:spLocks noGrp="1" noRot="1" noChangeAspect="1" noChangeArrowheads="1" noTextEdit="1"/>
          </p:cNvSpPr>
          <p:nvPr>
            <p:ph type="sldImg"/>
          </p:nvPr>
        </p:nvSpPr>
        <p:spPr>
          <a:xfrm>
            <a:off x="2362200" y="549275"/>
            <a:ext cx="4876800" cy="2743200"/>
          </a:xfrm>
          <a:solidFill>
            <a:srgbClr val="FFFFFF"/>
          </a:solidFill>
          <a:ln cap="flat"/>
        </p:spPr>
      </p:sp>
      <p:sp>
        <p:nvSpPr>
          <p:cNvPr id="81928" name="Rectangle 7"/>
          <p:cNvSpPr>
            <a:spLocks noGrp="1" noChangeArrowheads="1"/>
          </p:cNvSpPr>
          <p:nvPr>
            <p:ph type="body" idx="1"/>
          </p:nvPr>
        </p:nvSpPr>
        <p:spPr>
          <a:xfrm>
            <a:off x="1279525" y="3475038"/>
            <a:ext cx="7042150" cy="3290887"/>
          </a:xfrm>
          <a:noFill/>
          <a:ln/>
        </p:spPr>
        <p:txBody>
          <a:bodyPr lIns="97332" tIns="48667" rIns="97332" bIns="48667"/>
          <a:lstStyle/>
          <a:p>
            <a:endParaRPr lang="en-US" smtClean="0"/>
          </a:p>
        </p:txBody>
      </p:sp>
    </p:spTree>
    <p:extLst>
      <p:ext uri="{BB962C8B-B14F-4D97-AF65-F5344CB8AC3E}">
        <p14:creationId xmlns:p14="http://schemas.microsoft.com/office/powerpoint/2010/main" val="10301655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E720FAA1-1FC4-4D14-A686-411D89965A79}" type="slidenum">
              <a:rPr lang="en-US" smtClean="0"/>
              <a:pPr/>
              <a:t>43</a:t>
            </a:fld>
            <a:endParaRPr lang="en-US" smtClean="0"/>
          </a:p>
        </p:txBody>
      </p:sp>
      <p:sp>
        <p:nvSpPr>
          <p:cNvPr id="82947" name="Rectangle 2"/>
          <p:cNvSpPr>
            <a:spLocks noChangeArrowheads="1"/>
          </p:cNvSpPr>
          <p:nvPr/>
        </p:nvSpPr>
        <p:spPr bwMode="auto">
          <a:xfrm>
            <a:off x="5440363" y="0"/>
            <a:ext cx="4160837" cy="365125"/>
          </a:xfrm>
          <a:prstGeom prst="rect">
            <a:avLst/>
          </a:prstGeom>
          <a:noFill/>
          <a:ln w="9525">
            <a:noFill/>
            <a:miter lim="800000"/>
            <a:headEnd/>
            <a:tailEnd/>
          </a:ln>
        </p:spPr>
        <p:txBody>
          <a:bodyPr wrap="none" lIns="96661" tIns="48331" rIns="96661" bIns="48331" anchor="ctr"/>
          <a:lstStyle/>
          <a:p>
            <a:endParaRPr lang="en-US"/>
          </a:p>
        </p:txBody>
      </p:sp>
      <p:sp>
        <p:nvSpPr>
          <p:cNvPr id="82948" name="Rectangle 3"/>
          <p:cNvSpPr>
            <a:spLocks noChangeArrowheads="1"/>
          </p:cNvSpPr>
          <p:nvPr/>
        </p:nvSpPr>
        <p:spPr bwMode="auto">
          <a:xfrm>
            <a:off x="5440363" y="6950075"/>
            <a:ext cx="4160837" cy="365125"/>
          </a:xfrm>
          <a:prstGeom prst="rect">
            <a:avLst/>
          </a:prstGeom>
          <a:noFill/>
          <a:ln w="9525">
            <a:noFill/>
            <a:miter lim="800000"/>
            <a:headEnd/>
            <a:tailEnd/>
          </a:ln>
        </p:spPr>
        <p:txBody>
          <a:bodyPr lIns="97332" tIns="48667" rIns="97332" bIns="48667" anchor="b"/>
          <a:lstStyle/>
          <a:p>
            <a:pPr algn="r"/>
            <a:r>
              <a:rPr lang="en-US" altLang="ko-KR" sz="1300">
                <a:ea typeface="굴림" pitchFamily="34" charset="-127"/>
              </a:rPr>
              <a:t>30</a:t>
            </a:r>
          </a:p>
        </p:txBody>
      </p:sp>
      <p:sp>
        <p:nvSpPr>
          <p:cNvPr id="82949" name="Rectangle 4"/>
          <p:cNvSpPr>
            <a:spLocks noChangeArrowheads="1"/>
          </p:cNvSpPr>
          <p:nvPr/>
        </p:nvSpPr>
        <p:spPr bwMode="auto">
          <a:xfrm>
            <a:off x="0" y="6950075"/>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2950" name="Rectangle 5"/>
          <p:cNvSpPr>
            <a:spLocks noChangeArrowheads="1"/>
          </p:cNvSpPr>
          <p:nvPr/>
        </p:nvSpPr>
        <p:spPr bwMode="auto">
          <a:xfrm>
            <a:off x="0" y="0"/>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2951" name="Rectangle 6"/>
          <p:cNvSpPr>
            <a:spLocks noGrp="1" noRot="1" noChangeAspect="1" noChangeArrowheads="1" noTextEdit="1"/>
          </p:cNvSpPr>
          <p:nvPr>
            <p:ph type="sldImg"/>
          </p:nvPr>
        </p:nvSpPr>
        <p:spPr>
          <a:xfrm>
            <a:off x="2362200" y="549275"/>
            <a:ext cx="4876800" cy="2743200"/>
          </a:xfrm>
          <a:solidFill>
            <a:srgbClr val="FFFFFF"/>
          </a:solidFill>
          <a:ln cap="flat"/>
        </p:spPr>
      </p:sp>
      <p:sp>
        <p:nvSpPr>
          <p:cNvPr id="82952" name="Rectangle 7"/>
          <p:cNvSpPr>
            <a:spLocks noGrp="1" noChangeArrowheads="1"/>
          </p:cNvSpPr>
          <p:nvPr>
            <p:ph type="body" idx="1"/>
          </p:nvPr>
        </p:nvSpPr>
        <p:spPr>
          <a:xfrm>
            <a:off x="1279525" y="3475038"/>
            <a:ext cx="7042150" cy="3290887"/>
          </a:xfrm>
          <a:noFill/>
          <a:ln/>
        </p:spPr>
        <p:txBody>
          <a:bodyPr lIns="97332" tIns="48667" rIns="97332" bIns="48667"/>
          <a:lstStyle/>
          <a:p>
            <a:endParaRPr lang="en-US" smtClean="0"/>
          </a:p>
        </p:txBody>
      </p:sp>
    </p:spTree>
    <p:extLst>
      <p:ext uri="{BB962C8B-B14F-4D97-AF65-F5344CB8AC3E}">
        <p14:creationId xmlns:p14="http://schemas.microsoft.com/office/powerpoint/2010/main" val="2779711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D9AB28B4-D866-4B58-A6C2-3189A8C447D3}" type="slidenum">
              <a:rPr lang="en-US" smtClean="0"/>
              <a:pPr/>
              <a:t>44</a:t>
            </a:fld>
            <a:endParaRPr lang="en-US" smtClean="0"/>
          </a:p>
        </p:txBody>
      </p:sp>
      <p:sp>
        <p:nvSpPr>
          <p:cNvPr id="83971" name="Rectangle 2"/>
          <p:cNvSpPr>
            <a:spLocks noChangeArrowheads="1"/>
          </p:cNvSpPr>
          <p:nvPr/>
        </p:nvSpPr>
        <p:spPr bwMode="auto">
          <a:xfrm>
            <a:off x="5440363" y="0"/>
            <a:ext cx="4160837" cy="365125"/>
          </a:xfrm>
          <a:prstGeom prst="rect">
            <a:avLst/>
          </a:prstGeom>
          <a:noFill/>
          <a:ln w="9525">
            <a:noFill/>
            <a:miter lim="800000"/>
            <a:headEnd/>
            <a:tailEnd/>
          </a:ln>
        </p:spPr>
        <p:txBody>
          <a:bodyPr wrap="none" lIns="96661" tIns="48331" rIns="96661" bIns="48331" anchor="ctr"/>
          <a:lstStyle/>
          <a:p>
            <a:endParaRPr lang="en-US"/>
          </a:p>
        </p:txBody>
      </p:sp>
      <p:sp>
        <p:nvSpPr>
          <p:cNvPr id="83972" name="Rectangle 3"/>
          <p:cNvSpPr>
            <a:spLocks noChangeArrowheads="1"/>
          </p:cNvSpPr>
          <p:nvPr/>
        </p:nvSpPr>
        <p:spPr bwMode="auto">
          <a:xfrm>
            <a:off x="5440363" y="6950075"/>
            <a:ext cx="4160837" cy="365125"/>
          </a:xfrm>
          <a:prstGeom prst="rect">
            <a:avLst/>
          </a:prstGeom>
          <a:noFill/>
          <a:ln w="9525">
            <a:noFill/>
            <a:miter lim="800000"/>
            <a:headEnd/>
            <a:tailEnd/>
          </a:ln>
        </p:spPr>
        <p:txBody>
          <a:bodyPr lIns="97332" tIns="48667" rIns="97332" bIns="48667" anchor="b"/>
          <a:lstStyle/>
          <a:p>
            <a:pPr algn="r"/>
            <a:r>
              <a:rPr lang="en-US" altLang="ko-KR" sz="1300">
                <a:ea typeface="굴림" pitchFamily="34" charset="-127"/>
              </a:rPr>
              <a:t>30</a:t>
            </a:r>
          </a:p>
        </p:txBody>
      </p:sp>
      <p:sp>
        <p:nvSpPr>
          <p:cNvPr id="83973" name="Rectangle 4"/>
          <p:cNvSpPr>
            <a:spLocks noChangeArrowheads="1"/>
          </p:cNvSpPr>
          <p:nvPr/>
        </p:nvSpPr>
        <p:spPr bwMode="auto">
          <a:xfrm>
            <a:off x="0" y="6950075"/>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3974" name="Rectangle 5"/>
          <p:cNvSpPr>
            <a:spLocks noChangeArrowheads="1"/>
          </p:cNvSpPr>
          <p:nvPr/>
        </p:nvSpPr>
        <p:spPr bwMode="auto">
          <a:xfrm>
            <a:off x="0" y="0"/>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83975" name="Rectangle 6"/>
          <p:cNvSpPr>
            <a:spLocks noGrp="1" noRot="1" noChangeAspect="1" noChangeArrowheads="1" noTextEdit="1"/>
          </p:cNvSpPr>
          <p:nvPr>
            <p:ph type="sldImg"/>
          </p:nvPr>
        </p:nvSpPr>
        <p:spPr>
          <a:xfrm>
            <a:off x="2362200" y="549275"/>
            <a:ext cx="4876800" cy="2743200"/>
          </a:xfrm>
          <a:solidFill>
            <a:srgbClr val="FFFFFF"/>
          </a:solidFill>
          <a:ln cap="flat"/>
        </p:spPr>
      </p:sp>
      <p:sp>
        <p:nvSpPr>
          <p:cNvPr id="83976" name="Rectangle 7"/>
          <p:cNvSpPr>
            <a:spLocks noGrp="1" noChangeArrowheads="1"/>
          </p:cNvSpPr>
          <p:nvPr>
            <p:ph type="body" idx="1"/>
          </p:nvPr>
        </p:nvSpPr>
        <p:spPr>
          <a:xfrm>
            <a:off x="1279525" y="3475038"/>
            <a:ext cx="7042150" cy="3290887"/>
          </a:xfrm>
          <a:noFill/>
          <a:ln/>
        </p:spPr>
        <p:txBody>
          <a:bodyPr lIns="97332" tIns="48667" rIns="97332" bIns="48667"/>
          <a:lstStyle/>
          <a:p>
            <a:endParaRPr lang="en-US" smtClean="0"/>
          </a:p>
        </p:txBody>
      </p:sp>
    </p:spTree>
    <p:extLst>
      <p:ext uri="{BB962C8B-B14F-4D97-AF65-F5344CB8AC3E}">
        <p14:creationId xmlns:p14="http://schemas.microsoft.com/office/powerpoint/2010/main" val="2259239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dt" sz="quarter" idx="1"/>
          </p:nvPr>
        </p:nvSpPr>
        <p:spPr>
          <a:noFill/>
        </p:spPr>
        <p:txBody>
          <a:bodyPr/>
          <a:lstStyle/>
          <a:p>
            <a:fld id="{FFB3A01D-06A9-4D32-A98B-DBA2FA531205}" type="datetime1">
              <a:rPr lang="en-US" smtClean="0"/>
              <a:pPr/>
              <a:t>4/8/2023</a:t>
            </a:fld>
            <a:endParaRPr lang="en-US" smtClean="0"/>
          </a:p>
        </p:txBody>
      </p:sp>
      <p:sp>
        <p:nvSpPr>
          <p:cNvPr id="58371" name="Rectangle 5"/>
          <p:cNvSpPr>
            <a:spLocks noGrp="1" noChangeArrowheads="1"/>
          </p:cNvSpPr>
          <p:nvPr>
            <p:ph type="sldNum" sz="quarter" idx="5"/>
          </p:nvPr>
        </p:nvSpPr>
        <p:spPr>
          <a:noFill/>
        </p:spPr>
        <p:txBody>
          <a:bodyPr/>
          <a:lstStyle/>
          <a:p>
            <a:r>
              <a:rPr lang="en-US" smtClean="0"/>
              <a:t>Page </a:t>
            </a:r>
            <a:fld id="{D97099FE-C004-44B9-908E-E479ABFD27E9}" type="slidenum">
              <a:rPr lang="en-US" smtClean="0"/>
              <a:pPr/>
              <a:t>6</a:t>
            </a:fld>
            <a:endParaRPr lang="en-US" smtClean="0"/>
          </a:p>
        </p:txBody>
      </p:sp>
      <p:sp>
        <p:nvSpPr>
          <p:cNvPr id="58372"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E0ADA9D1-EB4E-4EA6-90F2-E23E60234DBB}" type="slidenum">
              <a:rPr lang="en-US" sz="1300">
                <a:latin typeface="Arial" pitchFamily="34" charset="0"/>
              </a:rPr>
              <a:pPr algn="r" defTabSz="966788" eaLnBrk="1" hangingPunct="1"/>
              <a:t>6</a:t>
            </a:fld>
            <a:endParaRPr lang="en-US" sz="1300">
              <a:latin typeface="Arial" pitchFamily="34" charset="0"/>
            </a:endParaRPr>
          </a:p>
        </p:txBody>
      </p:sp>
      <p:sp>
        <p:nvSpPr>
          <p:cNvPr id="58373"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58374"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1241911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5A5E4728-5BCE-4756-8E49-351A7CF717A3}" type="slidenum">
              <a:rPr lang="en-US"/>
              <a:pPr/>
              <a:t>53</a:t>
            </a:fld>
            <a:endParaRPr lang="en-US"/>
          </a:p>
        </p:txBody>
      </p:sp>
      <p:sp>
        <p:nvSpPr>
          <p:cNvPr id="7170" name="Rectangle 2"/>
          <p:cNvSpPr>
            <a:spLocks noChangeArrowheads="1"/>
          </p:cNvSpPr>
          <p:nvPr/>
        </p:nvSpPr>
        <p:spPr bwMode="auto">
          <a:xfrm>
            <a:off x="5440680" y="0"/>
            <a:ext cx="4160520" cy="365760"/>
          </a:xfrm>
          <a:prstGeom prst="rect">
            <a:avLst/>
          </a:prstGeom>
          <a:noFill/>
          <a:ln w="9525">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5440680" y="6949440"/>
            <a:ext cx="4160520" cy="365760"/>
          </a:xfrm>
          <a:prstGeom prst="rect">
            <a:avLst/>
          </a:prstGeom>
          <a:noFill/>
          <a:ln w="9525">
            <a:noFill/>
            <a:miter lim="800000"/>
            <a:headEnd/>
            <a:tailEnd/>
          </a:ln>
          <a:effectLst/>
        </p:spPr>
        <p:txBody>
          <a:bodyPr lIns="92075" tIns="46038" rIns="92075" bIns="46038" anchor="b"/>
          <a:lstStyle/>
          <a:p>
            <a:pPr algn="r" eaLnBrk="0" hangingPunct="0"/>
            <a:r>
              <a:rPr lang="en-US" altLang="ko-KR" sz="1200">
                <a:ea typeface="굴림" charset="-127"/>
              </a:rPr>
              <a:t>30</a:t>
            </a:r>
          </a:p>
        </p:txBody>
      </p:sp>
      <p:sp>
        <p:nvSpPr>
          <p:cNvPr id="7172" name="Rectangle 4"/>
          <p:cNvSpPr>
            <a:spLocks noChangeArrowheads="1"/>
          </p:cNvSpPr>
          <p:nvPr/>
        </p:nvSpPr>
        <p:spPr bwMode="auto">
          <a:xfrm>
            <a:off x="0" y="6949440"/>
            <a:ext cx="4160520" cy="365760"/>
          </a:xfrm>
          <a:prstGeom prst="rect">
            <a:avLst/>
          </a:prstGeom>
          <a:noFill/>
          <a:ln w="9525">
            <a:noFill/>
            <a:miter lim="800000"/>
            <a:headEnd/>
            <a:tailEnd/>
          </a:ln>
          <a:effectLst/>
        </p:spPr>
        <p:txBody>
          <a:bodyPr wrap="none" anchor="ctr"/>
          <a:lstStyle/>
          <a:p>
            <a:endParaRPr lang="en-US"/>
          </a:p>
        </p:txBody>
      </p:sp>
      <p:sp>
        <p:nvSpPr>
          <p:cNvPr id="7173" name="Rectangle 5"/>
          <p:cNvSpPr>
            <a:spLocks noChangeArrowheads="1"/>
          </p:cNvSpPr>
          <p:nvPr/>
        </p:nvSpPr>
        <p:spPr bwMode="auto">
          <a:xfrm>
            <a:off x="0" y="0"/>
            <a:ext cx="4160520" cy="365760"/>
          </a:xfrm>
          <a:prstGeom prst="rect">
            <a:avLst/>
          </a:prstGeom>
          <a:noFill/>
          <a:ln w="9525">
            <a:noFill/>
            <a:miter lim="800000"/>
            <a:headEnd/>
            <a:tailEnd/>
          </a:ln>
          <a:effectLst/>
        </p:spPr>
        <p:txBody>
          <a:bodyPr wrap="none" anchor="ctr"/>
          <a:lstStyle/>
          <a:p>
            <a:endParaRPr lang="en-US"/>
          </a:p>
        </p:txBody>
      </p:sp>
      <p:sp>
        <p:nvSpPr>
          <p:cNvPr id="7174" name="Rectangle 6"/>
          <p:cNvSpPr>
            <a:spLocks noGrp="1" noRot="1" noChangeAspect="1" noChangeArrowheads="1"/>
          </p:cNvSpPr>
          <p:nvPr>
            <p:ph type="sldImg"/>
          </p:nvPr>
        </p:nvSpPr>
        <p:spPr bwMode="auto">
          <a:xfrm>
            <a:off x="2362200" y="549275"/>
            <a:ext cx="4876800" cy="2743200"/>
          </a:xfrm>
          <a:prstGeom prst="rect">
            <a:avLst/>
          </a:prstGeom>
          <a:solidFill>
            <a:srgbClr val="FFFFFF"/>
          </a:solidFill>
          <a:ln w="12700" cap="flat">
            <a:solidFill>
              <a:srgbClr val="000000"/>
            </a:solidFill>
            <a:miter lim="800000"/>
            <a:headEnd/>
            <a:tailEnd/>
          </a:ln>
        </p:spPr>
      </p:sp>
      <p:sp>
        <p:nvSpPr>
          <p:cNvPr id="7175" name="Rectangle 7"/>
          <p:cNvSpPr>
            <a:spLocks noGrp="1" noChangeArrowheads="1"/>
          </p:cNvSpPr>
          <p:nvPr>
            <p:ph type="body" idx="1"/>
          </p:nvPr>
        </p:nvSpPr>
        <p:spPr bwMode="auto">
          <a:xfrm>
            <a:off x="1280160" y="3474720"/>
            <a:ext cx="7040880" cy="3291840"/>
          </a:xfrm>
          <a:prstGeom prst="rect">
            <a:avLst/>
          </a:prstGeom>
          <a:noFill/>
          <a:ln>
            <a:miter lim="800000"/>
            <a:headEnd/>
            <a:tailEnd/>
          </a:ln>
        </p:spPr>
        <p:txBody>
          <a:bodyPr lIns="92075" tIns="46038" rIns="92075" bIns="46038"/>
          <a:lstStyle/>
          <a:p>
            <a:endParaRPr lang="en-US"/>
          </a:p>
        </p:txBody>
      </p:sp>
    </p:spTree>
    <p:extLst>
      <p:ext uri="{BB962C8B-B14F-4D97-AF65-F5344CB8AC3E}">
        <p14:creationId xmlns:p14="http://schemas.microsoft.com/office/powerpoint/2010/main" val="1084892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fld id="{FCEFE6CA-4B98-43BA-9E05-9CE4A588278A}" type="datetime1">
              <a:rPr lang="en-US" smtClean="0"/>
              <a:pPr/>
              <a:t>4/8/2023</a:t>
            </a:fld>
            <a:endParaRPr lang="en-US" smtClean="0"/>
          </a:p>
        </p:txBody>
      </p:sp>
      <p:sp>
        <p:nvSpPr>
          <p:cNvPr id="59395" name="Rectangle 5"/>
          <p:cNvSpPr>
            <a:spLocks noGrp="1" noChangeArrowheads="1"/>
          </p:cNvSpPr>
          <p:nvPr>
            <p:ph type="sldNum" sz="quarter" idx="5"/>
          </p:nvPr>
        </p:nvSpPr>
        <p:spPr>
          <a:noFill/>
        </p:spPr>
        <p:txBody>
          <a:bodyPr/>
          <a:lstStyle/>
          <a:p>
            <a:r>
              <a:rPr lang="en-US" smtClean="0"/>
              <a:t>Page </a:t>
            </a:r>
            <a:fld id="{FC2FAB9F-AC99-4709-B036-9ABD87052FE4}" type="slidenum">
              <a:rPr lang="en-US" smtClean="0"/>
              <a:pPr/>
              <a:t>11</a:t>
            </a:fld>
            <a:endParaRPr lang="en-US" smtClean="0"/>
          </a:p>
        </p:txBody>
      </p:sp>
      <p:sp>
        <p:nvSpPr>
          <p:cNvPr id="59396"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F08A43FE-402D-449F-B5C1-57F62D22C2B5}" type="slidenum">
              <a:rPr lang="en-US" sz="1300">
                <a:latin typeface="Arial" pitchFamily="34" charset="0"/>
              </a:rPr>
              <a:pPr algn="r" defTabSz="966788" eaLnBrk="1" hangingPunct="1"/>
              <a:t>11</a:t>
            </a:fld>
            <a:endParaRPr lang="en-US" sz="1300">
              <a:latin typeface="Arial" pitchFamily="34" charset="0"/>
            </a:endParaRPr>
          </a:p>
        </p:txBody>
      </p:sp>
      <p:sp>
        <p:nvSpPr>
          <p:cNvPr id="59397"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59398"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2053150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fld id="{75BA8E7D-155A-4F80-A691-C159521E4069}" type="datetime1">
              <a:rPr lang="en-US" smtClean="0"/>
              <a:pPr/>
              <a:t>4/8/2023</a:t>
            </a:fld>
            <a:endParaRPr lang="en-US" smtClean="0"/>
          </a:p>
        </p:txBody>
      </p:sp>
      <p:sp>
        <p:nvSpPr>
          <p:cNvPr id="60419" name="Rectangle 5"/>
          <p:cNvSpPr>
            <a:spLocks noGrp="1" noChangeArrowheads="1"/>
          </p:cNvSpPr>
          <p:nvPr>
            <p:ph type="sldNum" sz="quarter" idx="5"/>
          </p:nvPr>
        </p:nvSpPr>
        <p:spPr>
          <a:noFill/>
        </p:spPr>
        <p:txBody>
          <a:bodyPr/>
          <a:lstStyle/>
          <a:p>
            <a:r>
              <a:rPr lang="en-US" smtClean="0"/>
              <a:t>Page </a:t>
            </a:r>
            <a:fld id="{FFA8ECF9-0C5E-42E9-84AB-7A5ACE6576E9}" type="slidenum">
              <a:rPr lang="en-US" smtClean="0"/>
              <a:pPr/>
              <a:t>12</a:t>
            </a:fld>
            <a:endParaRPr lang="en-US" smtClean="0"/>
          </a:p>
        </p:txBody>
      </p:sp>
      <p:sp>
        <p:nvSpPr>
          <p:cNvPr id="60420"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C3832041-FC7C-4ACE-ACF0-F424AF81CFC8}" type="slidenum">
              <a:rPr lang="en-US" sz="1300">
                <a:latin typeface="Arial" pitchFamily="34" charset="0"/>
              </a:rPr>
              <a:pPr algn="r" defTabSz="966788" eaLnBrk="1" hangingPunct="1"/>
              <a:t>12</a:t>
            </a:fld>
            <a:endParaRPr lang="en-US" sz="1300">
              <a:latin typeface="Arial" pitchFamily="34" charset="0"/>
            </a:endParaRPr>
          </a:p>
        </p:txBody>
      </p:sp>
      <p:sp>
        <p:nvSpPr>
          <p:cNvPr id="60421"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60422"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2351724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p:spPr>
        <p:txBody>
          <a:bodyPr/>
          <a:lstStyle/>
          <a:p>
            <a:fld id="{F0D47BF4-064E-4A0F-851D-C92963B1BCEF}" type="datetime1">
              <a:rPr lang="en-US" smtClean="0"/>
              <a:pPr/>
              <a:t>4/8/2023</a:t>
            </a:fld>
            <a:endParaRPr lang="en-US" smtClean="0"/>
          </a:p>
        </p:txBody>
      </p:sp>
      <p:sp>
        <p:nvSpPr>
          <p:cNvPr id="61443" name="Rectangle 5"/>
          <p:cNvSpPr>
            <a:spLocks noGrp="1" noChangeArrowheads="1"/>
          </p:cNvSpPr>
          <p:nvPr>
            <p:ph type="sldNum" sz="quarter" idx="5"/>
          </p:nvPr>
        </p:nvSpPr>
        <p:spPr>
          <a:noFill/>
        </p:spPr>
        <p:txBody>
          <a:bodyPr/>
          <a:lstStyle/>
          <a:p>
            <a:r>
              <a:rPr lang="en-US" smtClean="0"/>
              <a:t>Page </a:t>
            </a:r>
            <a:fld id="{F7ADE71C-B9F2-4940-A2F7-2FC969C8616A}" type="slidenum">
              <a:rPr lang="en-US" smtClean="0"/>
              <a:pPr/>
              <a:t>13</a:t>
            </a:fld>
            <a:endParaRPr lang="en-US" smtClean="0"/>
          </a:p>
        </p:txBody>
      </p:sp>
      <p:sp>
        <p:nvSpPr>
          <p:cNvPr id="61444"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BFE12ED9-68A2-4F11-ADAF-303D6C7540D4}" type="slidenum">
              <a:rPr lang="en-US" sz="1300">
                <a:latin typeface="Arial" pitchFamily="34" charset="0"/>
              </a:rPr>
              <a:pPr algn="r" defTabSz="966788" eaLnBrk="1" hangingPunct="1"/>
              <a:t>13</a:t>
            </a:fld>
            <a:endParaRPr lang="en-US" sz="1300">
              <a:latin typeface="Arial" pitchFamily="34" charset="0"/>
            </a:endParaRPr>
          </a:p>
        </p:txBody>
      </p:sp>
      <p:sp>
        <p:nvSpPr>
          <p:cNvPr id="61445"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61446"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919075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dt" sz="quarter" idx="1"/>
          </p:nvPr>
        </p:nvSpPr>
        <p:spPr>
          <a:noFill/>
        </p:spPr>
        <p:txBody>
          <a:bodyPr/>
          <a:lstStyle/>
          <a:p>
            <a:fld id="{3D411875-82C8-4CA1-BB48-45AD3E02C80D}" type="datetime1">
              <a:rPr lang="en-US" smtClean="0"/>
              <a:pPr/>
              <a:t>4/8/2023</a:t>
            </a:fld>
            <a:endParaRPr lang="en-US" smtClean="0"/>
          </a:p>
        </p:txBody>
      </p:sp>
      <p:sp>
        <p:nvSpPr>
          <p:cNvPr id="62467" name="Rectangle 5"/>
          <p:cNvSpPr>
            <a:spLocks noGrp="1" noChangeArrowheads="1"/>
          </p:cNvSpPr>
          <p:nvPr>
            <p:ph type="sldNum" sz="quarter" idx="5"/>
          </p:nvPr>
        </p:nvSpPr>
        <p:spPr>
          <a:noFill/>
        </p:spPr>
        <p:txBody>
          <a:bodyPr/>
          <a:lstStyle/>
          <a:p>
            <a:r>
              <a:rPr lang="en-US" smtClean="0"/>
              <a:t>Page </a:t>
            </a:r>
            <a:fld id="{32616721-CF96-4AE3-9297-326850EBB5E1}" type="slidenum">
              <a:rPr lang="en-US" smtClean="0"/>
              <a:pPr/>
              <a:t>14</a:t>
            </a:fld>
            <a:endParaRPr lang="en-US" smtClean="0"/>
          </a:p>
        </p:txBody>
      </p:sp>
      <p:sp>
        <p:nvSpPr>
          <p:cNvPr id="62468"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31BC8C11-B6AA-4571-AC90-2127EDD9A366}" type="slidenum">
              <a:rPr lang="en-US" sz="1300">
                <a:latin typeface="Arial" pitchFamily="34" charset="0"/>
              </a:rPr>
              <a:pPr algn="r" defTabSz="966788" eaLnBrk="1" hangingPunct="1"/>
              <a:t>14</a:t>
            </a:fld>
            <a:endParaRPr lang="en-US" sz="1300">
              <a:latin typeface="Arial" pitchFamily="34" charset="0"/>
            </a:endParaRPr>
          </a:p>
        </p:txBody>
      </p:sp>
      <p:sp>
        <p:nvSpPr>
          <p:cNvPr id="62469"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62470"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2009776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F983CAE-9E97-4986-BD90-53492EE3484A}" type="slidenum">
              <a:rPr lang="en-US" smtClean="0"/>
              <a:pPr/>
              <a:t>16</a:t>
            </a:fld>
            <a:endParaRPr lang="en-US" smtClean="0"/>
          </a:p>
        </p:txBody>
      </p:sp>
      <p:sp>
        <p:nvSpPr>
          <p:cNvPr id="63491" name="Rectangle 2"/>
          <p:cNvSpPr>
            <a:spLocks noChangeArrowheads="1"/>
          </p:cNvSpPr>
          <p:nvPr/>
        </p:nvSpPr>
        <p:spPr bwMode="auto">
          <a:xfrm>
            <a:off x="5440363" y="0"/>
            <a:ext cx="4160837" cy="365125"/>
          </a:xfrm>
          <a:prstGeom prst="rect">
            <a:avLst/>
          </a:prstGeom>
          <a:noFill/>
          <a:ln w="9525">
            <a:noFill/>
            <a:miter lim="800000"/>
            <a:headEnd/>
            <a:tailEnd/>
          </a:ln>
        </p:spPr>
        <p:txBody>
          <a:bodyPr wrap="none" lIns="96661" tIns="48331" rIns="96661" bIns="48331" anchor="ctr"/>
          <a:lstStyle/>
          <a:p>
            <a:endParaRPr lang="en-US"/>
          </a:p>
        </p:txBody>
      </p:sp>
      <p:sp>
        <p:nvSpPr>
          <p:cNvPr id="63492" name="Rectangle 3"/>
          <p:cNvSpPr>
            <a:spLocks noChangeArrowheads="1"/>
          </p:cNvSpPr>
          <p:nvPr/>
        </p:nvSpPr>
        <p:spPr bwMode="auto">
          <a:xfrm>
            <a:off x="5440363" y="6950075"/>
            <a:ext cx="4160837" cy="365125"/>
          </a:xfrm>
          <a:prstGeom prst="rect">
            <a:avLst/>
          </a:prstGeom>
          <a:noFill/>
          <a:ln w="9525">
            <a:noFill/>
            <a:miter lim="800000"/>
            <a:headEnd/>
            <a:tailEnd/>
          </a:ln>
        </p:spPr>
        <p:txBody>
          <a:bodyPr lIns="97332" tIns="48667" rIns="97332" bIns="48667" anchor="b"/>
          <a:lstStyle/>
          <a:p>
            <a:pPr algn="r"/>
            <a:r>
              <a:rPr lang="en-US" altLang="ko-KR" sz="1300">
                <a:ea typeface="굴림" pitchFamily="34" charset="-127"/>
              </a:rPr>
              <a:t>30</a:t>
            </a:r>
          </a:p>
        </p:txBody>
      </p:sp>
      <p:sp>
        <p:nvSpPr>
          <p:cNvPr id="63493" name="Rectangle 4"/>
          <p:cNvSpPr>
            <a:spLocks noChangeArrowheads="1"/>
          </p:cNvSpPr>
          <p:nvPr/>
        </p:nvSpPr>
        <p:spPr bwMode="auto">
          <a:xfrm>
            <a:off x="0" y="6950075"/>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63494" name="Rectangle 5"/>
          <p:cNvSpPr>
            <a:spLocks noChangeArrowheads="1"/>
          </p:cNvSpPr>
          <p:nvPr/>
        </p:nvSpPr>
        <p:spPr bwMode="auto">
          <a:xfrm>
            <a:off x="0" y="0"/>
            <a:ext cx="4160838" cy="365125"/>
          </a:xfrm>
          <a:prstGeom prst="rect">
            <a:avLst/>
          </a:prstGeom>
          <a:noFill/>
          <a:ln w="9525">
            <a:noFill/>
            <a:miter lim="800000"/>
            <a:headEnd/>
            <a:tailEnd/>
          </a:ln>
        </p:spPr>
        <p:txBody>
          <a:bodyPr wrap="none" lIns="96661" tIns="48331" rIns="96661" bIns="48331" anchor="ctr"/>
          <a:lstStyle/>
          <a:p>
            <a:endParaRPr lang="en-US"/>
          </a:p>
        </p:txBody>
      </p:sp>
      <p:sp>
        <p:nvSpPr>
          <p:cNvPr id="63495" name="Rectangle 6"/>
          <p:cNvSpPr>
            <a:spLocks noGrp="1" noRot="1" noChangeAspect="1" noChangeArrowheads="1" noTextEdit="1"/>
          </p:cNvSpPr>
          <p:nvPr>
            <p:ph type="sldImg"/>
          </p:nvPr>
        </p:nvSpPr>
        <p:spPr>
          <a:xfrm>
            <a:off x="2362200" y="549275"/>
            <a:ext cx="4876800" cy="2743200"/>
          </a:xfrm>
          <a:solidFill>
            <a:srgbClr val="FFFFFF"/>
          </a:solidFill>
          <a:ln cap="flat"/>
        </p:spPr>
      </p:sp>
      <p:sp>
        <p:nvSpPr>
          <p:cNvPr id="63496" name="Rectangle 7"/>
          <p:cNvSpPr>
            <a:spLocks noGrp="1" noChangeArrowheads="1"/>
          </p:cNvSpPr>
          <p:nvPr>
            <p:ph type="body" idx="1"/>
          </p:nvPr>
        </p:nvSpPr>
        <p:spPr>
          <a:xfrm>
            <a:off x="1279525" y="3475038"/>
            <a:ext cx="7042150" cy="3290887"/>
          </a:xfrm>
          <a:noFill/>
          <a:ln/>
        </p:spPr>
        <p:txBody>
          <a:bodyPr lIns="97332" tIns="48667" rIns="97332" bIns="48667"/>
          <a:lstStyle/>
          <a:p>
            <a:endParaRPr lang="en-US" smtClean="0"/>
          </a:p>
        </p:txBody>
      </p:sp>
    </p:spTree>
    <p:extLst>
      <p:ext uri="{BB962C8B-B14F-4D97-AF65-F5344CB8AC3E}">
        <p14:creationId xmlns:p14="http://schemas.microsoft.com/office/powerpoint/2010/main" val="4075490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dt" sz="quarter" idx="1"/>
          </p:nvPr>
        </p:nvSpPr>
        <p:spPr>
          <a:noFill/>
        </p:spPr>
        <p:txBody>
          <a:bodyPr/>
          <a:lstStyle/>
          <a:p>
            <a:fld id="{4953AEE6-58CB-45F3-B9AE-ED1B92CC29F9}" type="datetime1">
              <a:rPr lang="en-US" smtClean="0"/>
              <a:pPr/>
              <a:t>4/8/2023</a:t>
            </a:fld>
            <a:endParaRPr lang="en-US" smtClean="0"/>
          </a:p>
        </p:txBody>
      </p:sp>
      <p:sp>
        <p:nvSpPr>
          <p:cNvPr id="69635" name="Rectangle 5"/>
          <p:cNvSpPr>
            <a:spLocks noGrp="1" noChangeArrowheads="1"/>
          </p:cNvSpPr>
          <p:nvPr>
            <p:ph type="sldNum" sz="quarter" idx="5"/>
          </p:nvPr>
        </p:nvSpPr>
        <p:spPr>
          <a:noFill/>
        </p:spPr>
        <p:txBody>
          <a:bodyPr/>
          <a:lstStyle/>
          <a:p>
            <a:r>
              <a:rPr lang="en-US" smtClean="0"/>
              <a:t>Page </a:t>
            </a:r>
            <a:fld id="{AAC7C633-DE1E-4BA9-9789-DDBABEC21965}" type="slidenum">
              <a:rPr lang="en-US" smtClean="0"/>
              <a:pPr/>
              <a:t>20</a:t>
            </a:fld>
            <a:endParaRPr lang="en-US" smtClean="0"/>
          </a:p>
        </p:txBody>
      </p:sp>
      <p:sp>
        <p:nvSpPr>
          <p:cNvPr id="69636"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E36A0105-20D3-4E9D-A0D0-B0D3820A8047}" type="slidenum">
              <a:rPr lang="en-US" sz="1300">
                <a:latin typeface="Arial" pitchFamily="34" charset="0"/>
              </a:rPr>
              <a:pPr algn="r" defTabSz="966788" eaLnBrk="1" hangingPunct="1"/>
              <a:t>20</a:t>
            </a:fld>
            <a:endParaRPr lang="en-US" sz="1300">
              <a:latin typeface="Arial" pitchFamily="34" charset="0"/>
            </a:endParaRPr>
          </a:p>
        </p:txBody>
      </p:sp>
      <p:sp>
        <p:nvSpPr>
          <p:cNvPr id="69637"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69638"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3898671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dt" sz="quarter" idx="1"/>
          </p:nvPr>
        </p:nvSpPr>
        <p:spPr>
          <a:noFill/>
        </p:spPr>
        <p:txBody>
          <a:bodyPr/>
          <a:lstStyle/>
          <a:p>
            <a:fld id="{677F0362-6265-4B6D-96FC-12A42532521A}" type="datetime1">
              <a:rPr lang="en-US" smtClean="0"/>
              <a:pPr/>
              <a:t>4/8/2023</a:t>
            </a:fld>
            <a:endParaRPr lang="en-US" smtClean="0"/>
          </a:p>
        </p:txBody>
      </p:sp>
      <p:sp>
        <p:nvSpPr>
          <p:cNvPr id="70659" name="Rectangle 5"/>
          <p:cNvSpPr>
            <a:spLocks noGrp="1" noChangeArrowheads="1"/>
          </p:cNvSpPr>
          <p:nvPr>
            <p:ph type="sldNum" sz="quarter" idx="5"/>
          </p:nvPr>
        </p:nvSpPr>
        <p:spPr>
          <a:noFill/>
        </p:spPr>
        <p:txBody>
          <a:bodyPr/>
          <a:lstStyle/>
          <a:p>
            <a:r>
              <a:rPr lang="en-US" smtClean="0"/>
              <a:t>Page </a:t>
            </a:r>
            <a:fld id="{23E64C34-8C97-49E0-AA68-74CEE8484450}" type="slidenum">
              <a:rPr lang="en-US" smtClean="0"/>
              <a:pPr/>
              <a:t>21</a:t>
            </a:fld>
            <a:endParaRPr lang="en-US" smtClean="0"/>
          </a:p>
        </p:txBody>
      </p:sp>
      <p:sp>
        <p:nvSpPr>
          <p:cNvPr id="70660"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lstStyle/>
          <a:p>
            <a:pPr algn="r" defTabSz="966788" eaLnBrk="1" hangingPunct="1"/>
            <a:fld id="{EE9069C7-78A1-4B25-A656-60A7F70BA958}" type="slidenum">
              <a:rPr lang="en-US" sz="1300">
                <a:latin typeface="Arial" pitchFamily="34" charset="0"/>
              </a:rPr>
              <a:pPr algn="r" defTabSz="966788" eaLnBrk="1" hangingPunct="1"/>
              <a:t>21</a:t>
            </a:fld>
            <a:endParaRPr lang="en-US" sz="1300">
              <a:latin typeface="Arial" pitchFamily="34" charset="0"/>
            </a:endParaRPr>
          </a:p>
        </p:txBody>
      </p:sp>
      <p:sp>
        <p:nvSpPr>
          <p:cNvPr id="70661" name="Rectangle 2"/>
          <p:cNvSpPr>
            <a:spLocks noGrp="1" noRot="1" noChangeAspect="1" noChangeArrowheads="1" noTextEdit="1"/>
          </p:cNvSpPr>
          <p:nvPr>
            <p:ph type="sldImg"/>
          </p:nvPr>
        </p:nvSpPr>
        <p:spPr>
          <a:xfrm>
            <a:off x="2362200" y="549275"/>
            <a:ext cx="4876800" cy="2743200"/>
          </a:xfrm>
          <a:solidFill>
            <a:srgbClr val="FFFFFF"/>
          </a:solidFill>
          <a:ln/>
        </p:spPr>
      </p:sp>
      <p:sp>
        <p:nvSpPr>
          <p:cNvPr id="70662" name="Rectangle 3"/>
          <p:cNvSpPr>
            <a:spLocks noGrp="1" noChangeArrowheads="1"/>
          </p:cNvSpPr>
          <p:nvPr>
            <p:ph type="body" idx="1"/>
          </p:nvPr>
        </p:nvSpPr>
        <p:spPr>
          <a:xfrm>
            <a:off x="960438" y="3475038"/>
            <a:ext cx="7680325" cy="3290887"/>
          </a:xfrm>
          <a:solidFill>
            <a:srgbClr val="FFFFFF"/>
          </a:solidFill>
          <a:ln>
            <a:solidFill>
              <a:srgbClr val="000000"/>
            </a:solidFill>
          </a:ln>
        </p:spPr>
        <p:txBody>
          <a:bodyPr lIns="96661" tIns="48331" rIns="96661" bIns="48331"/>
          <a:lstStyle/>
          <a:p>
            <a:pPr marL="457200" lvl="1" indent="0" eaLnBrk="1" hangingPunct="1"/>
            <a:endParaRPr lang="en-CA" smtClean="0"/>
          </a:p>
        </p:txBody>
      </p:sp>
    </p:spTree>
    <p:extLst>
      <p:ext uri="{BB962C8B-B14F-4D97-AF65-F5344CB8AC3E}">
        <p14:creationId xmlns:p14="http://schemas.microsoft.com/office/powerpoint/2010/main" val="3316693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AF9ADF0-64A7-41B6-96DD-C2E7AB62D791}"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411082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F9ADF0-64A7-41B6-96DD-C2E7AB62D791}"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3622729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F9ADF0-64A7-41B6-96DD-C2E7AB62D791}"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59245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F9ADF0-64A7-41B6-96DD-C2E7AB62D791}"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3186299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F9ADF0-64A7-41B6-96DD-C2E7AB62D791}"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68054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AF9ADF0-64A7-41B6-96DD-C2E7AB62D791}" type="datetimeFigureOut">
              <a:rPr lang="en-IN" smtClean="0"/>
              <a:t>08-04-2023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182028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AF9ADF0-64A7-41B6-96DD-C2E7AB62D791}" type="datetimeFigureOut">
              <a:rPr lang="en-IN" smtClean="0"/>
              <a:t>08-04-2023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605165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AF9ADF0-64A7-41B6-96DD-C2E7AB62D791}" type="datetimeFigureOut">
              <a:rPr lang="en-IN" smtClean="0"/>
              <a:t>08-04-2023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266829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9ADF0-64A7-41B6-96DD-C2E7AB62D791}" type="datetimeFigureOut">
              <a:rPr lang="en-IN" smtClean="0"/>
              <a:t>08-04-2023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3436517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F9ADF0-64A7-41B6-96DD-C2E7AB62D791}" type="datetimeFigureOut">
              <a:rPr lang="en-IN" smtClean="0"/>
              <a:t>08-04-2023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233595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F9ADF0-64A7-41B6-96DD-C2E7AB62D791}" type="datetimeFigureOut">
              <a:rPr lang="en-IN" smtClean="0"/>
              <a:t>08-04-2023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FC1055-80CF-48AA-8E0A-A2C4D650AF83}" type="slidenum">
              <a:rPr lang="en-IN" smtClean="0"/>
              <a:t>‹#›</a:t>
            </a:fld>
            <a:endParaRPr lang="en-IN"/>
          </a:p>
        </p:txBody>
      </p:sp>
    </p:spTree>
    <p:extLst>
      <p:ext uri="{BB962C8B-B14F-4D97-AF65-F5344CB8AC3E}">
        <p14:creationId xmlns:p14="http://schemas.microsoft.com/office/powerpoint/2010/main" val="3891802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9ADF0-64A7-41B6-96DD-C2E7AB62D791}" type="datetimeFigureOut">
              <a:rPr lang="en-IN" smtClean="0"/>
              <a:t>08-04-2023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C1055-80CF-48AA-8E0A-A2C4D650AF83}" type="slidenum">
              <a:rPr lang="en-IN" smtClean="0"/>
              <a:t>‹#›</a:t>
            </a:fld>
            <a:endParaRPr lang="en-IN"/>
          </a:p>
        </p:txBody>
      </p:sp>
    </p:spTree>
    <p:extLst>
      <p:ext uri="{BB962C8B-B14F-4D97-AF65-F5344CB8AC3E}">
        <p14:creationId xmlns:p14="http://schemas.microsoft.com/office/powerpoint/2010/main" val="2205274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image" Target="../media/image19.wmf"/><Relationship Id="rId4" Type="http://schemas.openxmlformats.org/officeDocument/2006/relationships/oleObject" Target="../embeddings/oleObject9.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1.wmf"/><Relationship Id="rId4" Type="http://schemas.openxmlformats.org/officeDocument/2006/relationships/oleObject" Target="../embeddings/oleObject11.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2.wmf"/><Relationship Id="rId4" Type="http://schemas.openxmlformats.org/officeDocument/2006/relationships/oleObject" Target="../embeddings/oleObject12.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7.wmf"/></Relationships>
</file>

<file path=ppt/slides/_rels/slide56.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29.wmf"/><Relationship Id="rId5" Type="http://schemas.openxmlformats.org/officeDocument/2006/relationships/oleObject" Target="../embeddings/oleObject15.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17.bin"/></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9.wmf"/></Relationships>
</file>

<file path=ppt/slides/_rels/slide58.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3.wmf"/><Relationship Id="rId5" Type="http://schemas.openxmlformats.org/officeDocument/2006/relationships/oleObject" Target="../embeddings/oleObject20.bin"/><Relationship Id="rId4" Type="http://schemas.openxmlformats.org/officeDocument/2006/relationships/image" Target="../media/image32.wmf"/></Relationships>
</file>

<file path=ppt/slides/_rels/slide59.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notesSlide" Target="../notesSlides/notesSlide2.xml"/><Relationship Id="rId7"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10" Type="http://schemas.openxmlformats.org/officeDocument/2006/relationships/image" Target="../media/image3.wmf"/><Relationship Id="rId4" Type="http://schemas.openxmlformats.org/officeDocument/2006/relationships/image" Target="../media/image4.png"/><Relationship Id="rId9"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1562366" y="2129896"/>
            <a:ext cx="9067271" cy="1471083"/>
          </a:xfrm>
        </p:spPr>
        <p:txBody>
          <a:bodyPr>
            <a:normAutofit fontScale="90000"/>
          </a:bodyPr>
          <a:lstStyle/>
          <a:p>
            <a:r>
              <a:rPr lang="en-US" dirty="0">
                <a:solidFill>
                  <a:srgbClr val="0000FF"/>
                </a:solidFill>
              </a:rPr>
              <a:t>Random-Number  and Random-Variate Generation</a:t>
            </a:r>
          </a:p>
        </p:txBody>
      </p:sp>
      <p:sp>
        <p:nvSpPr>
          <p:cNvPr id="13315" name="Subtitle 2"/>
          <p:cNvSpPr>
            <a:spLocks noGrp="1"/>
          </p:cNvSpPr>
          <p:nvPr>
            <p:ph type="subTitle" idx="1"/>
          </p:nvPr>
        </p:nvSpPr>
        <p:spPr>
          <a:xfrm>
            <a:off x="1330856" y="3886729"/>
            <a:ext cx="9640094" cy="1751542"/>
          </a:xfrm>
        </p:spPr>
        <p:txBody>
          <a:bodyPr/>
          <a:lstStyle/>
          <a:p>
            <a:r>
              <a:rPr lang="en-US" dirty="0" smtClean="0">
                <a:solidFill>
                  <a:srgbClr val="0000FF"/>
                </a:solidFill>
              </a:rPr>
              <a:t>By </a:t>
            </a:r>
          </a:p>
          <a:p>
            <a:r>
              <a:rPr lang="en-US" dirty="0" smtClean="0">
                <a:solidFill>
                  <a:srgbClr val="0000FF"/>
                </a:solidFill>
              </a:rPr>
              <a:t>Dr. M. Mohamed Surputheen</a:t>
            </a:r>
          </a:p>
        </p:txBody>
      </p:sp>
      <p:sp>
        <p:nvSpPr>
          <p:cNvPr id="4" name="Slide Number Placeholder 3"/>
          <p:cNvSpPr>
            <a:spLocks noGrp="1"/>
          </p:cNvSpPr>
          <p:nvPr>
            <p:ph type="sldNum" sz="quarter" idx="12"/>
          </p:nvPr>
        </p:nvSpPr>
        <p:spPr/>
        <p:txBody>
          <a:bodyPr/>
          <a:lstStyle/>
          <a:p>
            <a:pPr>
              <a:defRPr/>
            </a:pPr>
            <a:fld id="{92FC2D7D-E75C-4F5A-B55C-8B0E691CF388}" type="slidenum">
              <a:rPr lang="en-US"/>
              <a:pPr>
                <a:defRPr/>
              </a:pPr>
              <a:t>1</a:t>
            </a:fld>
            <a:endParaRPr lang="en-US"/>
          </a:p>
        </p:txBody>
      </p:sp>
    </p:spTree>
    <p:extLst>
      <p:ext uri="{BB962C8B-B14F-4D97-AF65-F5344CB8AC3E}">
        <p14:creationId xmlns:p14="http://schemas.microsoft.com/office/powerpoint/2010/main" val="20138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A52204EC-8569-4052-B327-D455CDD70193}" type="slidenum">
              <a:rPr lang="en-US" sz="1333">
                <a:latin typeface="Arial Black" pitchFamily="34" charset="0"/>
              </a:rPr>
              <a:pPr algn="r" eaLnBrk="1" hangingPunct="1"/>
              <a:t>10</a:t>
            </a:fld>
            <a:endParaRPr lang="en-US" sz="1333">
              <a:latin typeface="Arial Black" pitchFamily="34" charset="0"/>
            </a:endParaRPr>
          </a:p>
        </p:txBody>
      </p:sp>
      <p:sp>
        <p:nvSpPr>
          <p:cNvPr id="21507" name="Rectangle 2"/>
          <p:cNvSpPr>
            <a:spLocks noGrp="1" noChangeArrowheads="1"/>
          </p:cNvSpPr>
          <p:nvPr>
            <p:ph type="title" idx="4294967295"/>
          </p:nvPr>
        </p:nvSpPr>
        <p:spPr>
          <a:xfrm>
            <a:off x="1871929" y="0"/>
            <a:ext cx="9558073" cy="652198"/>
          </a:xfrm>
        </p:spPr>
        <p:txBody>
          <a:bodyPr vert="horz" wrap="square" lIns="104501" tIns="52250" rIns="104501" bIns="52250" numCol="1" rtlCol="0" anchor="ctr" anchorCtr="0" compatLnSpc="1">
            <a:prstTxWarp prst="textNoShape">
              <a:avLst/>
            </a:prstTxWarp>
            <a:normAutofit/>
          </a:bodyPr>
          <a:lstStyle/>
          <a:p>
            <a:r>
              <a:rPr lang="en-US" sz="3333" dirty="0">
                <a:solidFill>
                  <a:srgbClr val="C00000"/>
                </a:solidFill>
              </a:rPr>
              <a:t>Generation of Pseudo-Random Numbers</a:t>
            </a:r>
            <a:r>
              <a:rPr lang="en-US" altLang="ko-KR" sz="3333" dirty="0">
                <a:solidFill>
                  <a:srgbClr val="C00000"/>
                </a:solidFill>
                <a:ea typeface="굴림" pitchFamily="34" charset="-127"/>
              </a:rPr>
              <a:t>(cont.)</a:t>
            </a:r>
            <a:endParaRPr lang="en-US" sz="3333" dirty="0">
              <a:solidFill>
                <a:srgbClr val="C00000"/>
              </a:solidFill>
            </a:endParaRPr>
          </a:p>
        </p:txBody>
      </p:sp>
      <p:sp>
        <p:nvSpPr>
          <p:cNvPr id="32772" name="Rectangle 3"/>
          <p:cNvSpPr>
            <a:spLocks noGrp="1" noChangeArrowheads="1"/>
          </p:cNvSpPr>
          <p:nvPr>
            <p:ph type="body" idx="4294967295"/>
          </p:nvPr>
        </p:nvSpPr>
        <p:spPr>
          <a:xfrm>
            <a:off x="311355" y="595314"/>
            <a:ext cx="11430000" cy="6262688"/>
          </a:xfrm>
        </p:spPr>
        <p:txBody>
          <a:bodyPr vert="horz" wrap="square" lIns="104501" tIns="52250" rIns="104501" bIns="52250" numCol="1" rtlCol="0" anchor="t" anchorCtr="0" compatLnSpc="1">
            <a:prstTxWarp prst="textNoShape">
              <a:avLst/>
            </a:prstTxWarp>
            <a:normAutofit/>
          </a:bodyPr>
          <a:lstStyle/>
          <a:p>
            <a:pPr marL="375517" indent="-375517" defTabSz="1001380">
              <a:buNone/>
              <a:defRPr/>
            </a:pPr>
            <a:r>
              <a:rPr lang="en-US" sz="2333" b="1" dirty="0">
                <a:solidFill>
                  <a:srgbClr val="0000FF"/>
                </a:solidFill>
              </a:rPr>
              <a:t>Important considerations in RN routines:</a:t>
            </a:r>
          </a:p>
          <a:p>
            <a:pPr marL="813622" lvl="1" indent="-312932" defTabSz="1001380">
              <a:buClr>
                <a:srgbClr val="0000FF"/>
              </a:buClr>
              <a:buFont typeface="Wingdings" pitchFamily="2" charset="2"/>
              <a:buChar char="ü"/>
              <a:defRPr/>
            </a:pPr>
            <a:r>
              <a:rPr lang="en-US" sz="2333" dirty="0">
                <a:solidFill>
                  <a:srgbClr val="FF0000"/>
                </a:solidFill>
              </a:rPr>
              <a:t>The routine should be fast. </a:t>
            </a:r>
            <a:r>
              <a:rPr lang="en-US" sz="2333" dirty="0"/>
              <a:t>Individual computations are inexpensive, but a simulation may require many millions of random numbers</a:t>
            </a:r>
          </a:p>
          <a:p>
            <a:pPr marL="813622" lvl="1" indent="-312932" defTabSz="1001380">
              <a:buClr>
                <a:srgbClr val="0000FF"/>
              </a:buClr>
              <a:buFont typeface="Wingdings" pitchFamily="2" charset="2"/>
              <a:buChar char="ü"/>
              <a:defRPr/>
            </a:pPr>
            <a:r>
              <a:rPr lang="en-US" sz="2333" dirty="0">
                <a:solidFill>
                  <a:srgbClr val="FF0000"/>
                </a:solidFill>
              </a:rPr>
              <a:t>Portable to different computers </a:t>
            </a:r>
            <a:r>
              <a:rPr lang="en-US" sz="2333" dirty="0"/>
              <a:t>– ideally to different programming languages. This ensures the program produces same results</a:t>
            </a:r>
          </a:p>
          <a:p>
            <a:pPr marL="813622" lvl="1" indent="-312932" defTabSz="1001380">
              <a:buClr>
                <a:srgbClr val="0000FF"/>
              </a:buClr>
              <a:buFont typeface="Wingdings" pitchFamily="2" charset="2"/>
              <a:buChar char="ü"/>
              <a:defRPr/>
            </a:pPr>
            <a:r>
              <a:rPr lang="en-US" sz="2333" dirty="0">
                <a:solidFill>
                  <a:srgbClr val="FF0000"/>
                </a:solidFill>
              </a:rPr>
              <a:t>Have sufficiently long cycle. </a:t>
            </a:r>
            <a:r>
              <a:rPr lang="en-US" sz="2333" dirty="0"/>
              <a:t>The cycle length, or period represents the length of random number sequence before previous numbers begin to repeat in an earlier order.</a:t>
            </a:r>
          </a:p>
          <a:p>
            <a:pPr marL="813622" lvl="1" indent="-312932" defTabSz="1001380">
              <a:buClr>
                <a:srgbClr val="0000FF"/>
              </a:buClr>
              <a:buFont typeface="Wingdings" pitchFamily="2" charset="2"/>
              <a:buChar char="ü"/>
              <a:defRPr/>
            </a:pPr>
            <a:r>
              <a:rPr lang="en-US" sz="2333" dirty="0">
                <a:solidFill>
                  <a:srgbClr val="FF0000"/>
                </a:solidFill>
              </a:rPr>
              <a:t>Replicable. </a:t>
            </a:r>
            <a:r>
              <a:rPr lang="en-US" sz="2333" dirty="0"/>
              <a:t>Given the starting point, it should be possible to generate the same set of random numbers, completely independent of the system that is being simulated</a:t>
            </a:r>
          </a:p>
          <a:p>
            <a:pPr marL="813622" lvl="1" indent="-312932" defTabSz="1001380">
              <a:buClr>
                <a:srgbClr val="0000FF"/>
              </a:buClr>
              <a:buFont typeface="Wingdings" pitchFamily="2" charset="2"/>
              <a:buChar char="ü"/>
              <a:defRPr/>
            </a:pPr>
            <a:r>
              <a:rPr lang="en-US" sz="2333" dirty="0">
                <a:solidFill>
                  <a:srgbClr val="FF0000"/>
                </a:solidFill>
              </a:rPr>
              <a:t>Closely approximate the ideal statistical properties of uniformity and independence.</a:t>
            </a:r>
          </a:p>
        </p:txBody>
      </p:sp>
    </p:spTree>
    <p:extLst>
      <p:ext uri="{BB962C8B-B14F-4D97-AF65-F5344CB8AC3E}">
        <p14:creationId xmlns:p14="http://schemas.microsoft.com/office/powerpoint/2010/main" val="2567328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F7417144-6866-4593-B40D-EFB35144CDC6}" type="slidenum">
              <a:rPr lang="en-US" sz="1333">
                <a:latin typeface="Arial Black" pitchFamily="34" charset="0"/>
              </a:rPr>
              <a:pPr algn="r" eaLnBrk="1" hangingPunct="1"/>
              <a:t>11</a:t>
            </a:fld>
            <a:endParaRPr lang="en-US" sz="1333">
              <a:latin typeface="Arial Black" pitchFamily="34" charset="0"/>
            </a:endParaRPr>
          </a:p>
        </p:txBody>
      </p:sp>
      <p:sp>
        <p:nvSpPr>
          <p:cNvPr id="2052" name="Rectangle 2"/>
          <p:cNvSpPr>
            <a:spLocks noGrp="1" noChangeArrowheads="1"/>
          </p:cNvSpPr>
          <p:nvPr>
            <p:ph type="title" idx="4294967295"/>
          </p:nvPr>
        </p:nvSpPr>
        <p:spPr>
          <a:xfrm>
            <a:off x="762000" y="1"/>
            <a:ext cx="10166615" cy="739511"/>
          </a:xfrm>
        </p:spPr>
        <p:txBody>
          <a:bodyPr vert="horz" wrap="square" lIns="104501" tIns="52250" rIns="104501" bIns="52250" numCol="1" rtlCol="0" anchor="ctr" anchorCtr="0" compatLnSpc="1">
            <a:prstTxWarp prst="textNoShape">
              <a:avLst/>
            </a:prstTxWarp>
            <a:normAutofit fontScale="90000"/>
          </a:bodyPr>
          <a:lstStyle/>
          <a:p>
            <a:pPr defTabSz="1001380">
              <a:defRPr/>
            </a:pPr>
            <a:r>
              <a:rPr lang="en-US" sz="3667" dirty="0"/>
              <a:t> </a:t>
            </a:r>
            <a:br>
              <a:rPr lang="en-US" sz="3667" dirty="0"/>
            </a:br>
            <a:r>
              <a:rPr lang="en-US" sz="3667" dirty="0">
                <a:solidFill>
                  <a:srgbClr val="C00000"/>
                </a:solidFill>
              </a:rPr>
              <a:t>3. Techniques for Generating Random Numbers  </a:t>
            </a:r>
            <a:br>
              <a:rPr lang="en-US" sz="3667" dirty="0">
                <a:solidFill>
                  <a:srgbClr val="C00000"/>
                </a:solidFill>
              </a:rPr>
            </a:br>
            <a:r>
              <a:rPr lang="en-US" sz="3667" dirty="0"/>
              <a:t>	</a:t>
            </a:r>
            <a:endParaRPr lang="en-US" sz="3667" dirty="0">
              <a:solidFill>
                <a:schemeClr val="bg2"/>
              </a:solidFill>
            </a:endParaRPr>
          </a:p>
        </p:txBody>
      </p:sp>
      <p:sp>
        <p:nvSpPr>
          <p:cNvPr id="22532" name="Rectangle 3"/>
          <p:cNvSpPr>
            <a:spLocks noGrp="1" noChangeArrowheads="1"/>
          </p:cNvSpPr>
          <p:nvPr>
            <p:ph type="body" sz="half" idx="4294967295"/>
          </p:nvPr>
        </p:nvSpPr>
        <p:spPr>
          <a:xfrm>
            <a:off x="762001" y="812272"/>
            <a:ext cx="9190303" cy="5283729"/>
          </a:xfrm>
        </p:spPr>
        <p:txBody>
          <a:bodyPr vert="horz" wrap="square" lIns="104501" tIns="52250" rIns="104501" bIns="52250" numCol="1" rtlCol="0" anchor="t" anchorCtr="0" compatLnSpc="1">
            <a:prstTxWarp prst="textNoShape">
              <a:avLst/>
            </a:prstTxWarp>
            <a:normAutofit lnSpcReduction="10000"/>
          </a:bodyPr>
          <a:lstStyle/>
          <a:p>
            <a:pPr>
              <a:lnSpc>
                <a:spcPct val="90000"/>
              </a:lnSpc>
              <a:buFontTx/>
              <a:buNone/>
            </a:pPr>
            <a:r>
              <a:rPr lang="en-US" sz="3000" dirty="0">
                <a:solidFill>
                  <a:srgbClr val="0000FF"/>
                </a:solidFill>
                <a:cs typeface="Calibri" pitchFamily="34" charset="0"/>
              </a:rPr>
              <a:t>Linear </a:t>
            </a:r>
            <a:r>
              <a:rPr lang="en-US" sz="3000" dirty="0" err="1">
                <a:solidFill>
                  <a:srgbClr val="0000FF"/>
                </a:solidFill>
                <a:cs typeface="Calibri" pitchFamily="34" charset="0"/>
              </a:rPr>
              <a:t>Congruential</a:t>
            </a:r>
            <a:r>
              <a:rPr lang="en-US" sz="3000" dirty="0">
                <a:solidFill>
                  <a:srgbClr val="0000FF"/>
                </a:solidFill>
                <a:cs typeface="Calibri" pitchFamily="34" charset="0"/>
              </a:rPr>
              <a:t>  method</a:t>
            </a:r>
          </a:p>
          <a:p>
            <a:pPr>
              <a:lnSpc>
                <a:spcPct val="90000"/>
              </a:lnSpc>
              <a:buFontTx/>
              <a:buNone/>
            </a:pPr>
            <a:r>
              <a:rPr lang="en-US" sz="2250" dirty="0"/>
              <a:t>To produce a sequence of integers, </a:t>
            </a:r>
            <a:r>
              <a:rPr lang="en-US" sz="2250" i="1" dirty="0"/>
              <a:t>X</a:t>
            </a:r>
            <a:r>
              <a:rPr lang="en-US" sz="2250" i="1" baseline="-25000" dirty="0"/>
              <a:t>1</a:t>
            </a:r>
            <a:r>
              <a:rPr lang="en-US" sz="2250" i="1" dirty="0"/>
              <a:t>, X</a:t>
            </a:r>
            <a:r>
              <a:rPr lang="en-US" sz="2250" i="1" baseline="-25000" dirty="0"/>
              <a:t>2</a:t>
            </a:r>
            <a:r>
              <a:rPr lang="en-US" sz="2250" i="1" dirty="0"/>
              <a:t>, …</a:t>
            </a:r>
            <a:r>
              <a:rPr lang="en-US" sz="2250" dirty="0"/>
              <a:t> between </a:t>
            </a:r>
            <a:r>
              <a:rPr lang="en-US" sz="2250" i="1" dirty="0"/>
              <a:t>0</a:t>
            </a:r>
            <a:r>
              <a:rPr lang="en-US" sz="2250" dirty="0"/>
              <a:t> and </a:t>
            </a:r>
            <a:r>
              <a:rPr lang="en-US" sz="2250" i="1" dirty="0"/>
              <a:t>m-1</a:t>
            </a:r>
            <a:r>
              <a:rPr lang="en-US" sz="2250" dirty="0"/>
              <a:t> by following a recursive relationship:</a:t>
            </a:r>
          </a:p>
          <a:p>
            <a:pPr>
              <a:lnSpc>
                <a:spcPct val="90000"/>
              </a:lnSpc>
              <a:buFontTx/>
              <a:buNone/>
            </a:pPr>
            <a:endParaRPr lang="en-US" sz="2250" dirty="0"/>
          </a:p>
          <a:p>
            <a:pPr>
              <a:lnSpc>
                <a:spcPct val="90000"/>
              </a:lnSpc>
              <a:buFontTx/>
              <a:buNone/>
            </a:pPr>
            <a:endParaRPr lang="en-US" sz="2250" dirty="0"/>
          </a:p>
          <a:p>
            <a:pPr>
              <a:lnSpc>
                <a:spcPct val="90000"/>
              </a:lnSpc>
              <a:buFontTx/>
              <a:buNone/>
            </a:pPr>
            <a:endParaRPr lang="en-US" sz="2250" dirty="0"/>
          </a:p>
          <a:p>
            <a:pPr>
              <a:lnSpc>
                <a:spcPct val="90000"/>
              </a:lnSpc>
              <a:buFontTx/>
              <a:buNone/>
            </a:pPr>
            <a:endParaRPr lang="en-US" sz="2250" dirty="0"/>
          </a:p>
          <a:p>
            <a:pPr>
              <a:lnSpc>
                <a:spcPct val="90000"/>
              </a:lnSpc>
              <a:buFontTx/>
              <a:buNone/>
            </a:pPr>
            <a:endParaRPr lang="en-US" sz="2250" dirty="0"/>
          </a:p>
          <a:p>
            <a:pPr>
              <a:lnSpc>
                <a:spcPct val="90000"/>
              </a:lnSpc>
              <a:buFontTx/>
              <a:buNone/>
            </a:pPr>
            <a:r>
              <a:rPr lang="en-US" sz="2250" i="1" dirty="0"/>
              <a:t>The  initial value X</a:t>
            </a:r>
            <a:r>
              <a:rPr lang="en-US" sz="2250" i="1" baseline="-25000" dirty="0"/>
              <a:t>0</a:t>
            </a:r>
            <a:r>
              <a:rPr lang="en-US" sz="2250" baseline="-25000" dirty="0"/>
              <a:t> </a:t>
            </a:r>
            <a:r>
              <a:rPr lang="en-US" sz="2250" dirty="0"/>
              <a:t>is called the </a:t>
            </a:r>
            <a:r>
              <a:rPr lang="en-US" sz="2250" i="1" dirty="0"/>
              <a:t>seed</a:t>
            </a:r>
            <a:endParaRPr lang="en-US" sz="2250" dirty="0"/>
          </a:p>
          <a:p>
            <a:pPr>
              <a:lnSpc>
                <a:spcPct val="90000"/>
              </a:lnSpc>
              <a:buFontTx/>
              <a:buNone/>
            </a:pPr>
            <a:r>
              <a:rPr lang="en-US" sz="2250" dirty="0"/>
              <a:t>The selection of the values for </a:t>
            </a:r>
            <a:r>
              <a:rPr lang="en-US" sz="2250" i="1" dirty="0"/>
              <a:t>a</a:t>
            </a:r>
            <a:r>
              <a:rPr lang="en-US" sz="2250" dirty="0"/>
              <a:t>, </a:t>
            </a:r>
            <a:r>
              <a:rPr lang="en-US" sz="2250" i="1" dirty="0"/>
              <a:t>c</a:t>
            </a:r>
            <a:r>
              <a:rPr lang="en-US" sz="2250" dirty="0"/>
              <a:t>, </a:t>
            </a:r>
            <a:r>
              <a:rPr lang="en-US" sz="2250" i="1" dirty="0"/>
              <a:t>m</a:t>
            </a:r>
            <a:r>
              <a:rPr lang="en-US" sz="2250" dirty="0"/>
              <a:t>, and </a:t>
            </a:r>
            <a:r>
              <a:rPr lang="en-US" sz="2250" i="1" dirty="0"/>
              <a:t>X</a:t>
            </a:r>
            <a:r>
              <a:rPr lang="en-US" sz="2250" i="1" baseline="-25000" dirty="0"/>
              <a:t>0</a:t>
            </a:r>
            <a:r>
              <a:rPr lang="en-US" sz="2250" dirty="0"/>
              <a:t> drastically affects the statistical properties and the cycle length.</a:t>
            </a:r>
          </a:p>
          <a:p>
            <a:pPr>
              <a:lnSpc>
                <a:spcPct val="90000"/>
              </a:lnSpc>
              <a:buFontTx/>
              <a:buNone/>
            </a:pPr>
            <a:r>
              <a:rPr lang="en-US" sz="2250" dirty="0"/>
              <a:t>If </a:t>
            </a:r>
            <a:r>
              <a:rPr lang="en-US" sz="2250" i="1" dirty="0"/>
              <a:t>c</a:t>
            </a:r>
            <a:r>
              <a:rPr lang="en-US" sz="2250" i="1" dirty="0">
                <a:sym typeface="Symbol" pitchFamily="18" charset="2"/>
              </a:rPr>
              <a:t> 0</a:t>
            </a:r>
            <a:r>
              <a:rPr lang="en-US" sz="2250" dirty="0">
                <a:sym typeface="Symbol" pitchFamily="18" charset="2"/>
              </a:rPr>
              <a:t> then it is called </a:t>
            </a:r>
            <a:r>
              <a:rPr lang="en-US" sz="2250" i="1" dirty="0">
                <a:sym typeface="Symbol" pitchFamily="18" charset="2"/>
              </a:rPr>
              <a:t>mixed </a:t>
            </a:r>
            <a:r>
              <a:rPr lang="en-US" sz="2250" i="1" dirty="0" err="1">
                <a:sym typeface="Symbol" pitchFamily="18" charset="2"/>
              </a:rPr>
              <a:t>congruential</a:t>
            </a:r>
            <a:r>
              <a:rPr lang="en-US" sz="2250" dirty="0">
                <a:sym typeface="Symbol" pitchFamily="18" charset="2"/>
              </a:rPr>
              <a:t> method</a:t>
            </a:r>
          </a:p>
          <a:p>
            <a:pPr>
              <a:lnSpc>
                <a:spcPct val="90000"/>
              </a:lnSpc>
              <a:buFontTx/>
              <a:buNone/>
            </a:pPr>
            <a:r>
              <a:rPr lang="en-US" sz="2250" dirty="0">
                <a:sym typeface="Symbol" pitchFamily="18" charset="2"/>
              </a:rPr>
              <a:t>When </a:t>
            </a:r>
            <a:r>
              <a:rPr lang="en-US" sz="2250" i="1" dirty="0">
                <a:sym typeface="Symbol" pitchFamily="18" charset="2"/>
              </a:rPr>
              <a:t>c=0</a:t>
            </a:r>
            <a:r>
              <a:rPr lang="en-US" sz="2250" dirty="0">
                <a:sym typeface="Symbol" pitchFamily="18" charset="2"/>
              </a:rPr>
              <a:t> it is called </a:t>
            </a:r>
            <a:r>
              <a:rPr lang="en-US" sz="2250" i="1" dirty="0">
                <a:sym typeface="Symbol" pitchFamily="18" charset="2"/>
              </a:rPr>
              <a:t>multiplicative </a:t>
            </a:r>
            <a:r>
              <a:rPr lang="en-US" sz="2250" i="1" dirty="0" err="1">
                <a:sym typeface="Symbol" pitchFamily="18" charset="2"/>
              </a:rPr>
              <a:t>congruential</a:t>
            </a:r>
            <a:r>
              <a:rPr lang="en-US" sz="2250" i="1" dirty="0">
                <a:sym typeface="Symbol" pitchFamily="18" charset="2"/>
              </a:rPr>
              <a:t> </a:t>
            </a:r>
            <a:r>
              <a:rPr lang="en-US" sz="2250" dirty="0">
                <a:sym typeface="Symbol" pitchFamily="18" charset="2"/>
              </a:rPr>
              <a:t>method</a:t>
            </a:r>
          </a:p>
        </p:txBody>
      </p:sp>
      <p:sp>
        <p:nvSpPr>
          <p:cNvPr id="22533" name="AutoShape 12"/>
          <p:cNvSpPr>
            <a:spLocks noChangeArrowheads="1"/>
          </p:cNvSpPr>
          <p:nvPr/>
        </p:nvSpPr>
        <p:spPr bwMode="auto">
          <a:xfrm>
            <a:off x="2807229" y="3200136"/>
            <a:ext cx="799042" cy="686593"/>
          </a:xfrm>
          <a:prstGeom prst="wedgeRoundRectCallout">
            <a:avLst>
              <a:gd name="adj1" fmla="val -43750"/>
              <a:gd name="adj2" fmla="val 70000"/>
              <a:gd name="adj3" fmla="val 16667"/>
            </a:avLst>
          </a:prstGeom>
          <a:noFill/>
          <a:ln w="9525" algn="ctr">
            <a:noFill/>
            <a:miter lim="800000"/>
            <a:headEnd/>
            <a:tailEnd/>
          </a:ln>
        </p:spPr>
        <p:txBody>
          <a:bodyPr lIns="104501" tIns="52250" rIns="104501" bIns="52250"/>
          <a:lstStyle/>
          <a:p>
            <a:pPr algn="ctr" eaLnBrk="1" hangingPunct="1">
              <a:spcBef>
                <a:spcPct val="20000"/>
              </a:spcBef>
              <a:buSzPct val="100000"/>
              <a:buFont typeface="Wingdings" pitchFamily="2" charset="2"/>
              <a:buChar char="•"/>
            </a:pPr>
            <a:endParaRPr lang="en-CA" sz="1833">
              <a:latin typeface="Arial" pitchFamily="34" charset="0"/>
            </a:endParaRPr>
          </a:p>
        </p:txBody>
      </p:sp>
      <p:pic>
        <p:nvPicPr>
          <p:cNvPr id="22534" name="Picture 11"/>
          <p:cNvPicPr>
            <a:picLocks noChangeAspect="1" noChangeArrowheads="1"/>
          </p:cNvPicPr>
          <p:nvPr/>
        </p:nvPicPr>
        <p:blipFill>
          <a:blip r:embed="rId3"/>
          <a:srcRect/>
          <a:stretch>
            <a:fillRect/>
          </a:stretch>
        </p:blipFill>
        <p:spPr bwMode="auto">
          <a:xfrm>
            <a:off x="2402418" y="2066396"/>
            <a:ext cx="5378979" cy="1830917"/>
          </a:xfrm>
          <a:prstGeom prst="rect">
            <a:avLst/>
          </a:prstGeom>
          <a:noFill/>
          <a:ln w="12700">
            <a:noFill/>
            <a:miter lim="800000"/>
            <a:headEnd type="none" w="sm" len="sm"/>
            <a:tailEnd type="none" w="sm" len="sm"/>
          </a:ln>
        </p:spPr>
      </p:pic>
    </p:spTree>
    <p:extLst>
      <p:ext uri="{BB962C8B-B14F-4D97-AF65-F5344CB8AC3E}">
        <p14:creationId xmlns:p14="http://schemas.microsoft.com/office/powerpoint/2010/main" val="185099426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C8682672-1A4A-4BBF-B02A-D0AA0369186E}" type="slidenum">
              <a:rPr lang="en-US" sz="1333">
                <a:latin typeface="Arial Black" pitchFamily="34" charset="0"/>
              </a:rPr>
              <a:pPr algn="r" eaLnBrk="1" hangingPunct="1"/>
              <a:t>12</a:t>
            </a:fld>
            <a:endParaRPr lang="en-US" sz="1333">
              <a:latin typeface="Arial Black" pitchFamily="34" charset="0"/>
            </a:endParaRPr>
          </a:p>
        </p:txBody>
      </p:sp>
      <p:sp>
        <p:nvSpPr>
          <p:cNvPr id="2052" name="Rectangle 2"/>
          <p:cNvSpPr>
            <a:spLocks noGrp="1" noChangeArrowheads="1"/>
          </p:cNvSpPr>
          <p:nvPr>
            <p:ph type="title" idx="4294967295"/>
          </p:nvPr>
        </p:nvSpPr>
        <p:spPr>
          <a:xfrm>
            <a:off x="1871929" y="0"/>
            <a:ext cx="9558073" cy="1255448"/>
          </a:xfrm>
        </p:spPr>
        <p:txBody>
          <a:bodyPr vert="horz" wrap="square" lIns="104501" tIns="52250" rIns="104501" bIns="52250" numCol="1" rtlCol="0" anchor="ctr" anchorCtr="0" compatLnSpc="1">
            <a:prstTxWarp prst="textNoShape">
              <a:avLst/>
            </a:prstTxWarp>
            <a:normAutofit/>
          </a:bodyPr>
          <a:lstStyle/>
          <a:p>
            <a:r>
              <a:rPr lang="en-US" sz="3667" dirty="0">
                <a:solidFill>
                  <a:srgbClr val="C00000"/>
                </a:solidFill>
              </a:rPr>
              <a:t>Linear </a:t>
            </a:r>
            <a:r>
              <a:rPr lang="en-US" sz="3667" dirty="0" err="1">
                <a:solidFill>
                  <a:srgbClr val="C00000"/>
                </a:solidFill>
              </a:rPr>
              <a:t>Congruential</a:t>
            </a:r>
            <a:r>
              <a:rPr lang="en-US" sz="3667" dirty="0">
                <a:solidFill>
                  <a:srgbClr val="C00000"/>
                </a:solidFill>
              </a:rPr>
              <a:t> Method  </a:t>
            </a:r>
          </a:p>
        </p:txBody>
      </p:sp>
      <p:sp>
        <p:nvSpPr>
          <p:cNvPr id="2053" name="Rectangle 3"/>
          <p:cNvSpPr>
            <a:spLocks noGrp="1" noChangeArrowheads="1"/>
          </p:cNvSpPr>
          <p:nvPr>
            <p:ph type="body" sz="half" idx="4294967295"/>
          </p:nvPr>
        </p:nvSpPr>
        <p:spPr>
          <a:xfrm>
            <a:off x="1112575" y="1263387"/>
            <a:ext cx="10039614" cy="4832614"/>
          </a:xfrm>
        </p:spPr>
        <p:txBody>
          <a:bodyPr vert="horz" wrap="square" lIns="104501" tIns="52250" rIns="104501" bIns="52250" numCol="1" rtlCol="0" anchor="t" anchorCtr="0" compatLnSpc="1">
            <a:prstTxWarp prst="textNoShape">
              <a:avLst/>
            </a:prstTxWarp>
            <a:normAutofit/>
          </a:bodyPr>
          <a:lstStyle/>
          <a:p>
            <a:pPr marL="0" indent="0">
              <a:buNone/>
            </a:pPr>
            <a:r>
              <a:rPr lang="en-US" sz="3000"/>
              <a:t>The random integers are being generated in the range [</a:t>
            </a:r>
            <a:r>
              <a:rPr lang="en-US" sz="3000" i="1"/>
              <a:t>0,m-1</a:t>
            </a:r>
            <a:r>
              <a:rPr lang="en-US" sz="3000"/>
              <a:t>], and to convert the integers to random numbers:</a:t>
            </a:r>
          </a:p>
        </p:txBody>
      </p:sp>
      <p:graphicFrame>
        <p:nvGraphicFramePr>
          <p:cNvPr id="2050" name="Object 9"/>
          <p:cNvGraphicFramePr>
            <a:graphicFrameLocks noGrp="1" noChangeAspect="1"/>
          </p:cNvGraphicFramePr>
          <p:nvPr>
            <p:ph sz="quarter" idx="4294967295"/>
          </p:nvPr>
        </p:nvGraphicFramePr>
        <p:xfrm>
          <a:off x="2540001" y="3001699"/>
          <a:ext cx="3712104" cy="1131093"/>
        </p:xfrm>
        <a:graphic>
          <a:graphicData uri="http://schemas.openxmlformats.org/presentationml/2006/ole">
            <mc:AlternateContent xmlns:mc="http://schemas.openxmlformats.org/markup-compatibility/2006">
              <mc:Choice xmlns:v="urn:schemas-microsoft-com:vml" Requires="v">
                <p:oleObj spid="_x0000_s2052" name="Equation" r:id="rId4" imgW="1218960" imgH="393480" progId="Equation.3">
                  <p:embed/>
                </p:oleObj>
              </mc:Choice>
              <mc:Fallback>
                <p:oleObj name="Equation" r:id="rId4" imgW="1218960" imgH="393480" progId="Equation.3">
                  <p:embed/>
                  <p:pic>
                    <p:nvPicPr>
                      <p:cNvPr id="205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0001" y="3001699"/>
                        <a:ext cx="3712104" cy="11310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4" name="AutoShape 5"/>
          <p:cNvSpPr>
            <a:spLocks noChangeArrowheads="1"/>
          </p:cNvSpPr>
          <p:nvPr/>
        </p:nvSpPr>
        <p:spPr bwMode="auto">
          <a:xfrm>
            <a:off x="2807229" y="3200136"/>
            <a:ext cx="799042" cy="686593"/>
          </a:xfrm>
          <a:prstGeom prst="wedgeRoundRectCallout">
            <a:avLst>
              <a:gd name="adj1" fmla="val -43750"/>
              <a:gd name="adj2" fmla="val 70000"/>
              <a:gd name="adj3" fmla="val 16667"/>
            </a:avLst>
          </a:prstGeom>
          <a:noFill/>
          <a:ln w="9525" algn="ctr">
            <a:noFill/>
            <a:miter lim="800000"/>
            <a:headEnd/>
            <a:tailEnd/>
          </a:ln>
        </p:spPr>
        <p:txBody>
          <a:bodyPr lIns="104501" tIns="52250" rIns="104501" bIns="52250"/>
          <a:lstStyle/>
          <a:p>
            <a:pPr algn="ctr" eaLnBrk="1" hangingPunct="1">
              <a:spcBef>
                <a:spcPct val="20000"/>
              </a:spcBef>
              <a:buSzPct val="100000"/>
              <a:buFont typeface="Wingdings" pitchFamily="2" charset="2"/>
              <a:buChar char="•"/>
            </a:pPr>
            <a:endParaRPr lang="en-CA" sz="1833">
              <a:latin typeface="Arial" pitchFamily="34" charset="0"/>
            </a:endParaRPr>
          </a:p>
        </p:txBody>
      </p:sp>
    </p:spTree>
    <p:extLst>
      <p:ext uri="{BB962C8B-B14F-4D97-AF65-F5344CB8AC3E}">
        <p14:creationId xmlns:p14="http://schemas.microsoft.com/office/powerpoint/2010/main" val="18553891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62D004E4-B531-4307-8D08-9F6900FA2C00}" type="slidenum">
              <a:rPr lang="en-US" sz="1333">
                <a:latin typeface="Arial Black" pitchFamily="34" charset="0"/>
              </a:rPr>
              <a:pPr algn="r" eaLnBrk="1" hangingPunct="1"/>
              <a:t>13</a:t>
            </a:fld>
            <a:endParaRPr lang="en-US" sz="1333">
              <a:latin typeface="Arial Black" pitchFamily="34" charset="0"/>
            </a:endParaRPr>
          </a:p>
        </p:txBody>
      </p:sp>
      <p:sp>
        <p:nvSpPr>
          <p:cNvPr id="23555" name="Rectangle 2"/>
          <p:cNvSpPr>
            <a:spLocks noGrp="1" noChangeArrowheads="1"/>
          </p:cNvSpPr>
          <p:nvPr>
            <p:ph type="title" idx="4294967295"/>
          </p:nvPr>
        </p:nvSpPr>
        <p:spPr>
          <a:xfrm>
            <a:off x="1871929" y="203730"/>
            <a:ext cx="9558073" cy="812271"/>
          </a:xfrm>
        </p:spPr>
        <p:txBody>
          <a:bodyPr vert="horz" wrap="square" lIns="104501" tIns="52250" rIns="104501" bIns="52250" numCol="1" rtlCol="0" anchor="ctr" anchorCtr="0" compatLnSpc="1">
            <a:prstTxWarp prst="textNoShape">
              <a:avLst/>
            </a:prstTxWarp>
            <a:normAutofit/>
          </a:bodyPr>
          <a:lstStyle/>
          <a:p>
            <a:r>
              <a:rPr lang="en-US" sz="3667" dirty="0">
                <a:solidFill>
                  <a:srgbClr val="C00000"/>
                </a:solidFill>
              </a:rPr>
              <a:t>Linear </a:t>
            </a:r>
            <a:r>
              <a:rPr lang="en-US" sz="3667" dirty="0" err="1">
                <a:solidFill>
                  <a:srgbClr val="C00000"/>
                </a:solidFill>
              </a:rPr>
              <a:t>Congruential</a:t>
            </a:r>
            <a:r>
              <a:rPr lang="en-US" sz="3667" dirty="0">
                <a:solidFill>
                  <a:srgbClr val="C00000"/>
                </a:solidFill>
              </a:rPr>
              <a:t> Method	</a:t>
            </a:r>
            <a:r>
              <a:rPr lang="en-US" altLang="ko-KR" sz="3667" dirty="0">
                <a:solidFill>
                  <a:srgbClr val="C00000"/>
                </a:solidFill>
                <a:ea typeface="굴림" pitchFamily="34" charset="-127"/>
              </a:rPr>
              <a:t>(cont.)</a:t>
            </a:r>
            <a:endParaRPr lang="en-US" sz="3667" dirty="0">
              <a:solidFill>
                <a:srgbClr val="C00000"/>
              </a:solidFill>
            </a:endParaRPr>
          </a:p>
        </p:txBody>
      </p:sp>
      <p:sp>
        <p:nvSpPr>
          <p:cNvPr id="23556" name="Rectangle 3"/>
          <p:cNvSpPr>
            <a:spLocks noGrp="1" noChangeArrowheads="1"/>
          </p:cNvSpPr>
          <p:nvPr>
            <p:ph type="body" sz="half" idx="4294967295"/>
          </p:nvPr>
        </p:nvSpPr>
        <p:spPr>
          <a:xfrm>
            <a:off x="1270000" y="1117866"/>
            <a:ext cx="10160000" cy="5054864"/>
          </a:xfrm>
        </p:spPr>
        <p:txBody>
          <a:bodyPr vert="horz" wrap="square" lIns="104501" tIns="52250" rIns="104501" bIns="52250" numCol="1" rtlCol="0" anchor="t" anchorCtr="0" compatLnSpc="1">
            <a:prstTxWarp prst="textNoShape">
              <a:avLst/>
            </a:prstTxWarp>
            <a:normAutofit/>
          </a:bodyPr>
          <a:lstStyle/>
          <a:p>
            <a:pPr>
              <a:buFontTx/>
              <a:buNone/>
            </a:pPr>
            <a:r>
              <a:rPr lang="en-US" sz="2250">
                <a:solidFill>
                  <a:srgbClr val="0000FF"/>
                </a:solidFill>
              </a:rPr>
              <a:t>EXAMPLE: </a:t>
            </a:r>
            <a:r>
              <a:rPr lang="en-US" sz="2250"/>
              <a:t>Use X0 = 27, a = 17, c = 43, and m = 100.</a:t>
            </a:r>
          </a:p>
          <a:p>
            <a:pPr>
              <a:buFontTx/>
              <a:buNone/>
            </a:pPr>
            <a:r>
              <a:rPr lang="en-US" sz="2250"/>
              <a:t>The Xi and Ri values are:</a:t>
            </a:r>
          </a:p>
          <a:p>
            <a:pPr lvl="1">
              <a:buFont typeface="Arial" pitchFamily="34" charset="0"/>
              <a:buNone/>
            </a:pPr>
            <a:r>
              <a:rPr lang="en-US" sz="2250"/>
              <a:t>	X1 = (17*27+43) mod 100 = 502 mod 100 = 2, </a:t>
            </a:r>
          </a:p>
          <a:p>
            <a:pPr lvl="1">
              <a:buFont typeface="Arial" pitchFamily="34" charset="0"/>
              <a:buNone/>
            </a:pPr>
            <a:r>
              <a:rPr lang="en-US" sz="2250"/>
              <a:t> R1= 2/100 = 0.02</a:t>
            </a:r>
          </a:p>
          <a:p>
            <a:pPr lvl="1">
              <a:buFont typeface="Arial" pitchFamily="34" charset="0"/>
              <a:buNone/>
            </a:pPr>
            <a:r>
              <a:rPr lang="en-US" sz="2250"/>
              <a:t>	X2 = (17*2+43) mod 100 = 77 mod 100 =77,   </a:t>
            </a:r>
          </a:p>
          <a:p>
            <a:pPr lvl="1">
              <a:buFont typeface="Arial" pitchFamily="34" charset="0"/>
              <a:buNone/>
            </a:pPr>
            <a:r>
              <a:rPr lang="en-US" sz="2250"/>
              <a:t>R2= 77/100 = 0.77</a:t>
            </a:r>
          </a:p>
          <a:p>
            <a:pPr lvl="1">
              <a:buFont typeface="Arial" pitchFamily="34" charset="0"/>
              <a:buNone/>
            </a:pPr>
            <a:r>
              <a:rPr lang="en-US" sz="2250"/>
              <a:t>	X3 = (17*77+43) mod 100 = 1352 mod 100 = 52	</a:t>
            </a:r>
          </a:p>
          <a:p>
            <a:pPr lvl="1">
              <a:buFont typeface="Arial" pitchFamily="34" charset="0"/>
              <a:buNone/>
            </a:pPr>
            <a:r>
              <a:rPr lang="en-US" sz="2250"/>
              <a:t>R3= 52/100 = 0.52 </a:t>
            </a:r>
          </a:p>
          <a:p>
            <a:pPr lvl="1">
              <a:buFont typeface="Arial" pitchFamily="34" charset="0"/>
              <a:buNone/>
            </a:pPr>
            <a:r>
              <a:rPr lang="en-US" sz="2250"/>
              <a:t>	…</a:t>
            </a:r>
          </a:p>
          <a:p>
            <a:pPr>
              <a:buFontTx/>
              <a:buNone/>
            </a:pPr>
            <a:r>
              <a:rPr lang="en-US" sz="2250"/>
              <a:t>Notice that the numbers generated assume values only from the set I = {0,1/m,2/m,….., (m-1)/m} because each Xi is an integer in the set {0,1,2,….,m-1}</a:t>
            </a:r>
          </a:p>
          <a:p>
            <a:pPr>
              <a:buFontTx/>
              <a:buNone/>
            </a:pPr>
            <a:r>
              <a:rPr lang="en-US" sz="2250"/>
              <a:t>Thus each Ri is discrete on i, instead of continuous on interval [0,1]</a:t>
            </a:r>
          </a:p>
          <a:p>
            <a:pPr lvl="1">
              <a:buFont typeface="Arial" pitchFamily="34" charset="0"/>
              <a:buNone/>
            </a:pPr>
            <a:endParaRPr lang="en-US" sz="2250" b="1"/>
          </a:p>
        </p:txBody>
      </p:sp>
    </p:spTree>
    <p:extLst>
      <p:ext uri="{BB962C8B-B14F-4D97-AF65-F5344CB8AC3E}">
        <p14:creationId xmlns:p14="http://schemas.microsoft.com/office/powerpoint/2010/main" val="74031738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6A90A70C-DA2F-4E5A-8544-97F44A7F2CA7}" type="slidenum">
              <a:rPr lang="en-US" sz="1333">
                <a:latin typeface="Arial Black" pitchFamily="34" charset="0"/>
              </a:rPr>
              <a:pPr algn="r" eaLnBrk="1" hangingPunct="1"/>
              <a:t>14</a:t>
            </a:fld>
            <a:endParaRPr lang="en-US" sz="1333">
              <a:latin typeface="Arial Black" pitchFamily="34" charset="0"/>
            </a:endParaRPr>
          </a:p>
        </p:txBody>
      </p:sp>
      <p:sp>
        <p:nvSpPr>
          <p:cNvPr id="46083" name="Rectangle 2"/>
          <p:cNvSpPr>
            <a:spLocks noGrp="1" noChangeArrowheads="1"/>
          </p:cNvSpPr>
          <p:nvPr>
            <p:ph type="title" idx="4294967295"/>
          </p:nvPr>
        </p:nvSpPr>
        <p:spPr>
          <a:xfrm>
            <a:off x="1871929" y="0"/>
            <a:ext cx="9558073" cy="624417"/>
          </a:xfrm>
        </p:spPr>
        <p:txBody>
          <a:bodyPr vert="horz" wrap="square" lIns="104501" tIns="52250" rIns="104501" bIns="52250" numCol="1" rtlCol="0" anchor="ctr" anchorCtr="0" compatLnSpc="1">
            <a:prstTxWarp prst="textNoShape">
              <a:avLst/>
            </a:prstTxWarp>
            <a:normAutofit/>
          </a:bodyPr>
          <a:lstStyle/>
          <a:p>
            <a:pPr defTabSz="1001380">
              <a:defRPr/>
            </a:pPr>
            <a:r>
              <a:rPr lang="en-US" sz="3667" dirty="0">
                <a:solidFill>
                  <a:srgbClr val="C00000"/>
                </a:solidFill>
              </a:rPr>
              <a:t>Linear </a:t>
            </a:r>
            <a:r>
              <a:rPr lang="en-US" sz="3667" dirty="0" err="1">
                <a:solidFill>
                  <a:srgbClr val="C00000"/>
                </a:solidFill>
              </a:rPr>
              <a:t>Congruential</a:t>
            </a:r>
            <a:r>
              <a:rPr lang="en-US" sz="3667" dirty="0">
                <a:solidFill>
                  <a:srgbClr val="C00000"/>
                </a:solidFill>
              </a:rPr>
              <a:t> Method</a:t>
            </a:r>
            <a:r>
              <a:rPr lang="en-US" altLang="ko-KR" sz="3667" dirty="0">
                <a:solidFill>
                  <a:srgbClr val="C00000"/>
                </a:solidFill>
                <a:ea typeface="굴림" pitchFamily="34" charset="-127"/>
              </a:rPr>
              <a:t>(cont.)</a:t>
            </a:r>
            <a:r>
              <a:rPr lang="en-US" sz="3667" dirty="0">
                <a:solidFill>
                  <a:srgbClr val="C00000"/>
                </a:solidFill>
              </a:rPr>
              <a:t>  </a:t>
            </a:r>
          </a:p>
        </p:txBody>
      </p:sp>
      <p:sp>
        <p:nvSpPr>
          <p:cNvPr id="35844" name="Rectangle 3"/>
          <p:cNvSpPr>
            <a:spLocks noGrp="1" noChangeArrowheads="1"/>
          </p:cNvSpPr>
          <p:nvPr>
            <p:ph type="body" sz="half" idx="4294967295"/>
          </p:nvPr>
        </p:nvSpPr>
        <p:spPr>
          <a:xfrm>
            <a:off x="1303073" y="609865"/>
            <a:ext cx="10126927" cy="6248135"/>
          </a:xfrm>
        </p:spPr>
        <p:txBody>
          <a:bodyPr vert="horz" wrap="square" lIns="104501" tIns="52250" rIns="104501" bIns="52250" numCol="1" rtlCol="0" anchor="t" anchorCtr="0" compatLnSpc="1">
            <a:prstTxWarp prst="textNoShape">
              <a:avLst/>
            </a:prstTxWarp>
            <a:normAutofit/>
          </a:bodyPr>
          <a:lstStyle/>
          <a:p>
            <a:pPr marL="375517" indent="-375517" defTabSz="1001380">
              <a:buNone/>
              <a:defRPr/>
            </a:pPr>
            <a:r>
              <a:rPr lang="en-GB" sz="2250" dirty="0"/>
              <a:t>Characteristics of a Good Generator</a:t>
            </a:r>
            <a:endParaRPr lang="en-US" sz="2250" dirty="0"/>
          </a:p>
          <a:p>
            <a:pPr marL="375517" indent="-375517" defTabSz="1001380">
              <a:buClr>
                <a:srgbClr val="0000FF"/>
              </a:buClr>
              <a:buFont typeface="Wingdings" pitchFamily="2" charset="2"/>
              <a:buChar char="ü"/>
              <a:defRPr/>
            </a:pPr>
            <a:r>
              <a:rPr lang="en-US" sz="2250" dirty="0"/>
              <a:t>The primary importance of LCM is </a:t>
            </a:r>
            <a:r>
              <a:rPr lang="en-US" sz="2250" dirty="0">
                <a:solidFill>
                  <a:srgbClr val="FF0000"/>
                </a:solidFill>
              </a:rPr>
              <a:t>uniformity and independence. </a:t>
            </a:r>
          </a:p>
          <a:p>
            <a:pPr marL="375517" indent="-375517" defTabSz="1001380">
              <a:buClr>
                <a:srgbClr val="0000FF"/>
              </a:buClr>
              <a:buFont typeface="Wingdings" pitchFamily="2" charset="2"/>
              <a:buChar char="ü"/>
              <a:defRPr/>
            </a:pPr>
            <a:r>
              <a:rPr lang="en-US" sz="2250" dirty="0"/>
              <a:t>The secondary importance is </a:t>
            </a:r>
            <a:r>
              <a:rPr lang="en-US" sz="2250" dirty="0">
                <a:solidFill>
                  <a:srgbClr val="FF0000"/>
                </a:solidFill>
              </a:rPr>
              <a:t>maximum density and maximum period within the sequence.</a:t>
            </a:r>
          </a:p>
          <a:p>
            <a:pPr marL="0" indent="0" defTabSz="1001380">
              <a:buNone/>
              <a:defRPr/>
            </a:pPr>
            <a:r>
              <a:rPr lang="en-US" sz="2250" dirty="0">
                <a:solidFill>
                  <a:srgbClr val="FF0000"/>
                </a:solidFill>
              </a:rPr>
              <a:t>Maximum Density</a:t>
            </a:r>
          </a:p>
          <a:p>
            <a:pPr marL="813622" lvl="1" indent="-312932" defTabSz="1001380">
              <a:defRPr/>
            </a:pPr>
            <a:r>
              <a:rPr lang="en-US" sz="2250" dirty="0"/>
              <a:t>Maximum density means that  the values assumed by </a:t>
            </a:r>
            <a:r>
              <a:rPr lang="en-US" sz="2250" i="1" dirty="0" err="1"/>
              <a:t>R</a:t>
            </a:r>
            <a:r>
              <a:rPr lang="en-US" sz="2250" i="1" baseline="-25000" dirty="0" err="1"/>
              <a:t>i</a:t>
            </a:r>
            <a:r>
              <a:rPr lang="en-US" sz="2250" i="1" dirty="0"/>
              <a:t>, </a:t>
            </a:r>
            <a:r>
              <a:rPr lang="en-US" sz="2250" i="1" dirty="0" err="1"/>
              <a:t>i</a:t>
            </a:r>
            <a:r>
              <a:rPr lang="en-US" sz="2250" i="1" dirty="0"/>
              <a:t> = 1,2,…</a:t>
            </a:r>
            <a:r>
              <a:rPr lang="en-US" sz="2250" dirty="0"/>
              <a:t>, leave no large gaps on </a:t>
            </a:r>
            <a:r>
              <a:rPr lang="en-US" sz="2250" i="1" dirty="0"/>
              <a:t>[0,1]</a:t>
            </a:r>
          </a:p>
          <a:p>
            <a:pPr marL="813622" lvl="1" indent="-312932" defTabSz="1001380">
              <a:defRPr/>
            </a:pPr>
            <a:r>
              <a:rPr lang="en-US" sz="2250" dirty="0"/>
              <a:t>Solution: a very large integer for modulus </a:t>
            </a:r>
            <a:r>
              <a:rPr lang="en-US" sz="2250" i="1" dirty="0"/>
              <a:t>m (e.g., m= 2</a:t>
            </a:r>
            <a:r>
              <a:rPr lang="en-US" sz="2250" i="1" baseline="30000" dirty="0"/>
              <a:t>31</a:t>
            </a:r>
            <a:r>
              <a:rPr lang="en-US" sz="2250" i="1" dirty="0"/>
              <a:t>-1, 2</a:t>
            </a:r>
            <a:r>
              <a:rPr lang="en-US" sz="2250" i="1" baseline="30000" dirty="0"/>
              <a:t>48</a:t>
            </a:r>
            <a:r>
              <a:rPr lang="en-US" sz="2250" i="1" dirty="0"/>
              <a:t>)</a:t>
            </a:r>
            <a:endParaRPr lang="en-US" sz="2250" dirty="0"/>
          </a:p>
          <a:p>
            <a:pPr marL="0" indent="0" defTabSz="1001380">
              <a:buNone/>
              <a:defRPr/>
            </a:pPr>
            <a:r>
              <a:rPr lang="en-US" sz="2250" dirty="0">
                <a:solidFill>
                  <a:srgbClr val="FF0000"/>
                </a:solidFill>
              </a:rPr>
              <a:t>Maximum Period</a:t>
            </a:r>
          </a:p>
          <a:p>
            <a:pPr marL="0" indent="0" defTabSz="1001380">
              <a:buNone/>
              <a:defRPr/>
            </a:pPr>
            <a:r>
              <a:rPr lang="en-US" sz="2250" dirty="0"/>
              <a:t>To avoid cycling (i.e. recurrence of the same sequence of generated numbers) the generator should have the largest possible period. This can be achieved by proper choice of a, c, m, and Xo.</a:t>
            </a:r>
          </a:p>
        </p:txBody>
      </p:sp>
    </p:spTree>
    <p:extLst>
      <p:ext uri="{BB962C8B-B14F-4D97-AF65-F5344CB8AC3E}">
        <p14:creationId xmlns:p14="http://schemas.microsoft.com/office/powerpoint/2010/main" val="137775214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69F4A0E2-CE69-4CC3-B278-E5B8AE20B3E6}" type="slidenum">
              <a:rPr lang="en-US" sz="1333">
                <a:latin typeface="Arial Black" pitchFamily="34" charset="0"/>
              </a:rPr>
              <a:pPr algn="r" eaLnBrk="1" hangingPunct="1"/>
              <a:t>15</a:t>
            </a:fld>
            <a:endParaRPr lang="en-US" sz="1333">
              <a:latin typeface="Arial Black" pitchFamily="34" charset="0"/>
            </a:endParaRPr>
          </a:p>
        </p:txBody>
      </p:sp>
      <p:sp>
        <p:nvSpPr>
          <p:cNvPr id="25603" name="Rectangle 2"/>
          <p:cNvSpPr>
            <a:spLocks noGrp="1" noChangeArrowheads="1"/>
          </p:cNvSpPr>
          <p:nvPr>
            <p:ph type="title" idx="4294967295"/>
          </p:nvPr>
        </p:nvSpPr>
        <p:spPr>
          <a:xfrm>
            <a:off x="762000" y="1"/>
            <a:ext cx="9558073" cy="754063"/>
          </a:xfrm>
        </p:spPr>
        <p:txBody>
          <a:bodyPr vert="horz" wrap="square" lIns="104501" tIns="52250" rIns="104501" bIns="52250" numCol="1" rtlCol="0" anchor="ctr" anchorCtr="0" compatLnSpc="1">
            <a:prstTxWarp prst="textNoShape">
              <a:avLst/>
            </a:prstTxWarp>
            <a:normAutofit/>
          </a:bodyPr>
          <a:lstStyle/>
          <a:p>
            <a:r>
              <a:rPr lang="en-US" sz="3667" dirty="0">
                <a:solidFill>
                  <a:srgbClr val="C00000"/>
                </a:solidFill>
              </a:rPr>
              <a:t>Linear </a:t>
            </a:r>
            <a:r>
              <a:rPr lang="en-US" sz="3667" dirty="0" err="1">
                <a:solidFill>
                  <a:srgbClr val="C00000"/>
                </a:solidFill>
              </a:rPr>
              <a:t>Congruential</a:t>
            </a:r>
            <a:r>
              <a:rPr lang="en-US" sz="3667" dirty="0">
                <a:solidFill>
                  <a:srgbClr val="C00000"/>
                </a:solidFill>
              </a:rPr>
              <a:t> Method</a:t>
            </a:r>
            <a:r>
              <a:rPr lang="en-US" altLang="ko-KR" sz="3667" dirty="0">
                <a:solidFill>
                  <a:srgbClr val="C00000"/>
                </a:solidFill>
                <a:ea typeface="굴림" pitchFamily="34" charset="-127"/>
              </a:rPr>
              <a:t>(cont.)</a:t>
            </a:r>
            <a:r>
              <a:rPr lang="en-US" sz="3667" dirty="0">
                <a:solidFill>
                  <a:srgbClr val="C00000"/>
                </a:solidFill>
              </a:rPr>
              <a:t>  </a:t>
            </a:r>
          </a:p>
        </p:txBody>
      </p:sp>
      <p:sp>
        <p:nvSpPr>
          <p:cNvPr id="25604" name="Rectangle 3"/>
          <p:cNvSpPr>
            <a:spLocks noGrp="1" noChangeArrowheads="1"/>
          </p:cNvSpPr>
          <p:nvPr>
            <p:ph type="body" idx="4294967295"/>
          </p:nvPr>
        </p:nvSpPr>
        <p:spPr>
          <a:xfrm>
            <a:off x="762001" y="739512"/>
            <a:ext cx="10268479" cy="5356489"/>
          </a:xfrm>
        </p:spPr>
        <p:txBody>
          <a:bodyPr vert="horz" wrap="square" lIns="104501" tIns="52250" rIns="104501" bIns="52250" numCol="1" rtlCol="0" anchor="t" anchorCtr="0" compatLnSpc="1">
            <a:prstTxWarp prst="textNoShape">
              <a:avLst/>
            </a:prstTxWarp>
            <a:normAutofit/>
          </a:bodyPr>
          <a:lstStyle/>
          <a:p>
            <a:pPr>
              <a:buFontTx/>
              <a:buNone/>
            </a:pPr>
            <a:r>
              <a:rPr lang="en-US" sz="2250" b="1" dirty="0">
                <a:solidFill>
                  <a:srgbClr val="0000FF"/>
                </a:solidFill>
                <a:latin typeface="Cambria" pitchFamily="18" charset="0"/>
              </a:rPr>
              <a:t>Maximum Period or Cycle Length: </a:t>
            </a:r>
          </a:p>
          <a:p>
            <a:pPr>
              <a:buFontTx/>
              <a:buNone/>
            </a:pPr>
            <a:r>
              <a:rPr lang="en-US" sz="2250" b="1" dirty="0" err="1">
                <a:solidFill>
                  <a:srgbClr val="0000FF"/>
                </a:solidFill>
                <a:latin typeface="Cambria" pitchFamily="18" charset="0"/>
              </a:rPr>
              <a:t>i</a:t>
            </a:r>
            <a:r>
              <a:rPr lang="en-US" sz="2250" b="1" dirty="0">
                <a:solidFill>
                  <a:srgbClr val="0000FF"/>
                </a:solidFill>
                <a:latin typeface="Cambria" pitchFamily="18" charset="0"/>
              </a:rPr>
              <a:t>)</a:t>
            </a:r>
            <a:r>
              <a:rPr lang="en-US" sz="2333" dirty="0">
                <a:solidFill>
                  <a:srgbClr val="0000FF"/>
                </a:solidFill>
              </a:rPr>
              <a:t>  For Mixed Linear </a:t>
            </a:r>
            <a:r>
              <a:rPr lang="en-US" sz="2333" dirty="0" err="1">
                <a:solidFill>
                  <a:srgbClr val="0000FF"/>
                </a:solidFill>
              </a:rPr>
              <a:t>Congruential</a:t>
            </a:r>
            <a:r>
              <a:rPr lang="en-US" sz="2333" dirty="0">
                <a:solidFill>
                  <a:srgbClr val="0000FF"/>
                </a:solidFill>
              </a:rPr>
              <a:t> Generators (c≠0)</a:t>
            </a:r>
            <a:endParaRPr lang="en-US" sz="2250" b="1" dirty="0">
              <a:solidFill>
                <a:srgbClr val="0000FF"/>
              </a:solidFill>
              <a:latin typeface="Cambria" pitchFamily="18" charset="0"/>
            </a:endParaRPr>
          </a:p>
          <a:p>
            <a:pPr>
              <a:buFontTx/>
              <a:buNone/>
            </a:pPr>
            <a:r>
              <a:rPr lang="en-US" sz="2333" dirty="0"/>
              <a:t>For </a:t>
            </a:r>
            <a:r>
              <a:rPr lang="en-US" sz="2333" i="1" dirty="0"/>
              <a:t>m</a:t>
            </a:r>
            <a:r>
              <a:rPr lang="en-US" sz="2333" dirty="0"/>
              <a:t> a power of 2, say </a:t>
            </a:r>
            <a:r>
              <a:rPr lang="en-US" sz="2333" i="1" dirty="0"/>
              <a:t>m=2</a:t>
            </a:r>
            <a:r>
              <a:rPr lang="en-US" sz="2333" i="1" baseline="30000" dirty="0"/>
              <a:t>b</a:t>
            </a:r>
            <a:r>
              <a:rPr lang="en-US" sz="2333" i="1" dirty="0"/>
              <a:t>, </a:t>
            </a:r>
            <a:r>
              <a:rPr lang="en-US" sz="2333" dirty="0"/>
              <a:t>and </a:t>
            </a:r>
            <a:r>
              <a:rPr lang="en-US" sz="2333" i="1" dirty="0"/>
              <a:t>c</a:t>
            </a:r>
            <a:r>
              <a:rPr lang="en-US" sz="2333" i="1" dirty="0">
                <a:sym typeface="Symbol" pitchFamily="18" charset="2"/>
              </a:rPr>
              <a:t>0, </a:t>
            </a:r>
            <a:r>
              <a:rPr lang="en-US" sz="2333" dirty="0">
                <a:sym typeface="Symbol" pitchFamily="18" charset="2"/>
              </a:rPr>
              <a:t>the longest possible period is </a:t>
            </a:r>
            <a:r>
              <a:rPr lang="en-US" sz="2333" i="1" dirty="0">
                <a:sym typeface="Symbol" pitchFamily="18" charset="2"/>
              </a:rPr>
              <a:t>P=m=2</a:t>
            </a:r>
            <a:r>
              <a:rPr lang="en-US" sz="2333" i="1" baseline="30000" dirty="0">
                <a:sym typeface="Symbol" pitchFamily="18" charset="2"/>
              </a:rPr>
              <a:t>b</a:t>
            </a:r>
            <a:r>
              <a:rPr lang="en-US" sz="2333" dirty="0">
                <a:sym typeface="Symbol" pitchFamily="18" charset="2"/>
              </a:rPr>
              <a:t>, which is achieved when </a:t>
            </a:r>
            <a:r>
              <a:rPr lang="en-US" sz="2333" i="1" dirty="0">
                <a:sym typeface="Symbol" pitchFamily="18" charset="2"/>
              </a:rPr>
              <a:t>c</a:t>
            </a:r>
            <a:r>
              <a:rPr lang="en-US" sz="2333" dirty="0">
                <a:sym typeface="Symbol" pitchFamily="18" charset="2"/>
              </a:rPr>
              <a:t> is relatively prime to </a:t>
            </a:r>
            <a:r>
              <a:rPr lang="en-US" sz="2333" i="1" dirty="0">
                <a:sym typeface="Symbol" pitchFamily="18" charset="2"/>
              </a:rPr>
              <a:t>m</a:t>
            </a:r>
            <a:r>
              <a:rPr lang="en-US" sz="2333" dirty="0">
                <a:sym typeface="Symbol" pitchFamily="18" charset="2"/>
              </a:rPr>
              <a:t> (greatest common divisor of </a:t>
            </a:r>
            <a:r>
              <a:rPr lang="en-US" sz="2333" i="1" dirty="0">
                <a:sym typeface="Symbol" pitchFamily="18" charset="2"/>
              </a:rPr>
              <a:t>c</a:t>
            </a:r>
            <a:r>
              <a:rPr lang="en-US" sz="2333" dirty="0">
                <a:sym typeface="Symbol" pitchFamily="18" charset="2"/>
              </a:rPr>
              <a:t> and </a:t>
            </a:r>
            <a:r>
              <a:rPr lang="en-US" sz="2333" i="1" dirty="0">
                <a:sym typeface="Symbol" pitchFamily="18" charset="2"/>
              </a:rPr>
              <a:t>m </a:t>
            </a:r>
            <a:r>
              <a:rPr lang="en-US" sz="2333" dirty="0">
                <a:sym typeface="Symbol" pitchFamily="18" charset="2"/>
              </a:rPr>
              <a:t>is 1) and </a:t>
            </a:r>
            <a:r>
              <a:rPr lang="en-US" sz="2333" i="1" dirty="0">
                <a:sym typeface="Symbol" pitchFamily="18" charset="2"/>
              </a:rPr>
              <a:t>a=1+4k,</a:t>
            </a:r>
            <a:r>
              <a:rPr lang="en-US" sz="2333" dirty="0">
                <a:sym typeface="Symbol" pitchFamily="18" charset="2"/>
              </a:rPr>
              <a:t> where </a:t>
            </a:r>
            <a:r>
              <a:rPr lang="en-US" sz="2333" i="1" dirty="0">
                <a:sym typeface="Symbol" pitchFamily="18" charset="2"/>
              </a:rPr>
              <a:t>k</a:t>
            </a:r>
            <a:r>
              <a:rPr lang="en-US" sz="2333" dirty="0">
                <a:sym typeface="Symbol" pitchFamily="18" charset="2"/>
              </a:rPr>
              <a:t> is an integer</a:t>
            </a:r>
          </a:p>
          <a:p>
            <a:pPr>
              <a:buFontTx/>
              <a:buNone/>
            </a:pPr>
            <a:r>
              <a:rPr lang="en-US" sz="2333" dirty="0">
                <a:solidFill>
                  <a:srgbClr val="0000FF"/>
                </a:solidFill>
                <a:sym typeface="Symbol" pitchFamily="18" charset="2"/>
              </a:rPr>
              <a:t>ii) For </a:t>
            </a:r>
            <a:r>
              <a:rPr lang="en-US" sz="2333" dirty="0">
                <a:solidFill>
                  <a:srgbClr val="0000FF"/>
                </a:solidFill>
              </a:rPr>
              <a:t>Multiplicative Linear </a:t>
            </a:r>
            <a:r>
              <a:rPr lang="en-US" sz="2333" dirty="0" err="1">
                <a:solidFill>
                  <a:srgbClr val="0000FF"/>
                </a:solidFill>
              </a:rPr>
              <a:t>Congruential</a:t>
            </a:r>
            <a:r>
              <a:rPr lang="en-US" sz="2333" dirty="0">
                <a:solidFill>
                  <a:srgbClr val="0000FF"/>
                </a:solidFill>
              </a:rPr>
              <a:t> Generators (c=0)</a:t>
            </a:r>
            <a:endParaRPr lang="en-US" sz="2333" dirty="0">
              <a:solidFill>
                <a:srgbClr val="0000FF"/>
              </a:solidFill>
              <a:sym typeface="Symbol" pitchFamily="18" charset="2"/>
            </a:endParaRPr>
          </a:p>
          <a:p>
            <a:pPr>
              <a:buFontTx/>
              <a:buNone/>
            </a:pPr>
            <a:r>
              <a:rPr lang="en-US" sz="2333" dirty="0"/>
              <a:t>For </a:t>
            </a:r>
            <a:r>
              <a:rPr lang="en-US" sz="2333" i="1" dirty="0"/>
              <a:t>m</a:t>
            </a:r>
            <a:r>
              <a:rPr lang="en-US" sz="2333" dirty="0"/>
              <a:t> a power of 2, say </a:t>
            </a:r>
            <a:r>
              <a:rPr lang="en-US" sz="2333" i="1" dirty="0"/>
              <a:t>m=2</a:t>
            </a:r>
            <a:r>
              <a:rPr lang="en-US" sz="2333" i="1" baseline="30000" dirty="0"/>
              <a:t>b</a:t>
            </a:r>
            <a:r>
              <a:rPr lang="en-US" sz="2333" i="1" dirty="0"/>
              <a:t>, </a:t>
            </a:r>
            <a:r>
              <a:rPr lang="en-US" sz="2333" dirty="0"/>
              <a:t>and </a:t>
            </a:r>
            <a:r>
              <a:rPr lang="en-US" sz="2333" i="1" dirty="0"/>
              <a:t>c</a:t>
            </a:r>
            <a:r>
              <a:rPr lang="en-US" sz="2333" i="1" dirty="0">
                <a:sym typeface="Symbol" pitchFamily="18" charset="2"/>
              </a:rPr>
              <a:t>=0, </a:t>
            </a:r>
            <a:r>
              <a:rPr lang="en-US" sz="2333" dirty="0">
                <a:sym typeface="Symbol" pitchFamily="18" charset="2"/>
              </a:rPr>
              <a:t>the longest possible period is </a:t>
            </a:r>
            <a:r>
              <a:rPr lang="en-US" sz="2333" i="1" dirty="0">
                <a:sym typeface="Symbol" pitchFamily="18" charset="2"/>
              </a:rPr>
              <a:t>P=m/4=2</a:t>
            </a:r>
            <a:r>
              <a:rPr lang="en-US" sz="2333" i="1" baseline="30000" dirty="0">
                <a:sym typeface="Symbol" pitchFamily="18" charset="2"/>
              </a:rPr>
              <a:t>b-2</a:t>
            </a:r>
            <a:r>
              <a:rPr lang="en-US" sz="2333" i="1" dirty="0">
                <a:sym typeface="Symbol" pitchFamily="18" charset="2"/>
              </a:rPr>
              <a:t>, </a:t>
            </a:r>
            <a:r>
              <a:rPr lang="en-US" sz="2333" dirty="0">
                <a:sym typeface="Symbol" pitchFamily="18" charset="2"/>
              </a:rPr>
              <a:t>which is achieved if the seed </a:t>
            </a:r>
            <a:r>
              <a:rPr lang="en-US" sz="2333" i="1" dirty="0">
                <a:sym typeface="Symbol" pitchFamily="18" charset="2"/>
              </a:rPr>
              <a:t>X</a:t>
            </a:r>
            <a:r>
              <a:rPr lang="en-US" sz="2333" i="1" baseline="-25000" dirty="0">
                <a:sym typeface="Symbol" pitchFamily="18" charset="2"/>
              </a:rPr>
              <a:t>0</a:t>
            </a:r>
            <a:r>
              <a:rPr lang="en-US" sz="2333" i="1" dirty="0">
                <a:sym typeface="Symbol" pitchFamily="18" charset="2"/>
              </a:rPr>
              <a:t> </a:t>
            </a:r>
            <a:r>
              <a:rPr lang="en-US" sz="2333" dirty="0">
                <a:sym typeface="Symbol" pitchFamily="18" charset="2"/>
              </a:rPr>
              <a:t>is odd and if the multiplier </a:t>
            </a:r>
            <a:r>
              <a:rPr lang="en-US" sz="2333" i="1" dirty="0">
                <a:sym typeface="Symbol" pitchFamily="18" charset="2"/>
              </a:rPr>
              <a:t>a</a:t>
            </a:r>
            <a:r>
              <a:rPr lang="en-US" sz="2333" dirty="0">
                <a:sym typeface="Symbol" pitchFamily="18" charset="2"/>
              </a:rPr>
              <a:t> is given by </a:t>
            </a:r>
            <a:r>
              <a:rPr lang="en-US" sz="2333" i="1" dirty="0">
                <a:sym typeface="Symbol" pitchFamily="18" charset="2"/>
              </a:rPr>
              <a:t>a=3+8k </a:t>
            </a:r>
            <a:r>
              <a:rPr lang="en-US" sz="2333" dirty="0">
                <a:sym typeface="Symbol" pitchFamily="18" charset="2"/>
              </a:rPr>
              <a:t>or </a:t>
            </a:r>
            <a:r>
              <a:rPr lang="en-US" sz="2333" i="1" dirty="0">
                <a:sym typeface="Symbol" pitchFamily="18" charset="2"/>
              </a:rPr>
              <a:t>a=5+8k </a:t>
            </a:r>
            <a:r>
              <a:rPr lang="en-US" sz="2333" dirty="0">
                <a:sym typeface="Symbol" pitchFamily="18" charset="2"/>
              </a:rPr>
              <a:t>for some </a:t>
            </a:r>
            <a:r>
              <a:rPr lang="en-US" sz="2333" i="1" dirty="0">
                <a:sym typeface="Symbol" pitchFamily="18" charset="2"/>
              </a:rPr>
              <a:t>k=0,1,….</a:t>
            </a:r>
          </a:p>
          <a:p>
            <a:pPr>
              <a:buFontTx/>
              <a:buNone/>
            </a:pPr>
            <a:r>
              <a:rPr lang="en-US" sz="2333" dirty="0">
                <a:sym typeface="Symbol" pitchFamily="18" charset="2"/>
              </a:rPr>
              <a:t>For </a:t>
            </a:r>
            <a:r>
              <a:rPr lang="en-US" sz="2333" i="1" dirty="0">
                <a:sym typeface="Symbol" pitchFamily="18" charset="2"/>
              </a:rPr>
              <a:t>m</a:t>
            </a:r>
            <a:r>
              <a:rPr lang="en-US" sz="2333" dirty="0">
                <a:sym typeface="Symbol" pitchFamily="18" charset="2"/>
              </a:rPr>
              <a:t> a prime number and </a:t>
            </a:r>
            <a:r>
              <a:rPr lang="en-US" sz="2333" i="1" dirty="0">
                <a:sym typeface="Symbol" pitchFamily="18" charset="2"/>
              </a:rPr>
              <a:t>c=0,</a:t>
            </a:r>
            <a:r>
              <a:rPr lang="en-US" sz="2333" dirty="0">
                <a:sym typeface="Symbol" pitchFamily="18" charset="2"/>
              </a:rPr>
              <a:t> the longest possible period is </a:t>
            </a:r>
            <a:r>
              <a:rPr lang="en-US" sz="2333" i="1" dirty="0">
                <a:sym typeface="Symbol" pitchFamily="18" charset="2"/>
              </a:rPr>
              <a:t>P=m-1</a:t>
            </a:r>
            <a:r>
              <a:rPr lang="en-US" sz="2333" dirty="0">
                <a:sym typeface="Symbol" pitchFamily="18" charset="2"/>
              </a:rPr>
              <a:t>, which is achieved whenever the multiplier </a:t>
            </a:r>
            <a:r>
              <a:rPr lang="en-US" sz="2333" i="1" dirty="0">
                <a:sym typeface="Symbol" pitchFamily="18" charset="2"/>
              </a:rPr>
              <a:t>a</a:t>
            </a:r>
            <a:r>
              <a:rPr lang="en-US" sz="2333" dirty="0">
                <a:sym typeface="Symbol" pitchFamily="18" charset="2"/>
              </a:rPr>
              <a:t> has the property that the smallest integer </a:t>
            </a:r>
            <a:r>
              <a:rPr lang="en-US" sz="2333" i="1" dirty="0">
                <a:sym typeface="Symbol" pitchFamily="18" charset="2"/>
              </a:rPr>
              <a:t>k</a:t>
            </a:r>
            <a:r>
              <a:rPr lang="en-US" sz="2333" dirty="0">
                <a:sym typeface="Symbol" pitchFamily="18" charset="2"/>
              </a:rPr>
              <a:t> such that </a:t>
            </a:r>
            <a:r>
              <a:rPr lang="en-US" sz="2333" i="1" dirty="0">
                <a:sym typeface="Symbol" pitchFamily="18" charset="2"/>
              </a:rPr>
              <a:t>a</a:t>
            </a:r>
            <a:r>
              <a:rPr lang="en-US" sz="2333" i="1" baseline="30000" dirty="0">
                <a:sym typeface="Symbol" pitchFamily="18" charset="2"/>
              </a:rPr>
              <a:t>k</a:t>
            </a:r>
            <a:r>
              <a:rPr lang="en-US" sz="2333" i="1" dirty="0">
                <a:sym typeface="Symbol" pitchFamily="18" charset="2"/>
              </a:rPr>
              <a:t>-1</a:t>
            </a:r>
            <a:r>
              <a:rPr lang="en-US" sz="2333" dirty="0">
                <a:sym typeface="Symbol" pitchFamily="18" charset="2"/>
              </a:rPr>
              <a:t> is divisible by </a:t>
            </a:r>
            <a:r>
              <a:rPr lang="en-US" sz="2333" i="1" dirty="0">
                <a:sym typeface="Symbol" pitchFamily="18" charset="2"/>
              </a:rPr>
              <a:t>m </a:t>
            </a:r>
            <a:r>
              <a:rPr lang="en-US" sz="2333" dirty="0">
                <a:sym typeface="Symbol" pitchFamily="18" charset="2"/>
              </a:rPr>
              <a:t>is </a:t>
            </a:r>
            <a:r>
              <a:rPr lang="en-US" sz="2333" i="1" dirty="0">
                <a:sym typeface="Symbol" pitchFamily="18" charset="2"/>
              </a:rPr>
              <a:t>k=m-1</a:t>
            </a:r>
            <a:endParaRPr lang="en-US" sz="2333" dirty="0">
              <a:sym typeface="Symbol" pitchFamily="18" charset="2"/>
            </a:endParaRPr>
          </a:p>
        </p:txBody>
      </p:sp>
    </p:spTree>
    <p:extLst>
      <p:ext uri="{BB962C8B-B14F-4D97-AF65-F5344CB8AC3E}">
        <p14:creationId xmlns:p14="http://schemas.microsoft.com/office/powerpoint/2010/main" val="3777211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50937" y="457729"/>
            <a:ext cx="9838532" cy="1143000"/>
          </a:xfrm>
          <a:noFill/>
        </p:spPr>
        <p:txBody>
          <a:bodyPr/>
          <a:lstStyle/>
          <a:p>
            <a:r>
              <a:rPr lang="en-US" sz="4083" dirty="0">
                <a:solidFill>
                  <a:srgbClr val="C00000"/>
                </a:solidFill>
              </a:rPr>
              <a:t>Linear </a:t>
            </a:r>
            <a:r>
              <a:rPr lang="en-US" sz="4083" dirty="0" err="1">
                <a:solidFill>
                  <a:srgbClr val="C00000"/>
                </a:solidFill>
              </a:rPr>
              <a:t>Congruential</a:t>
            </a:r>
            <a:r>
              <a:rPr lang="en-US" sz="4083" dirty="0">
                <a:solidFill>
                  <a:srgbClr val="C00000"/>
                </a:solidFill>
              </a:rPr>
              <a:t> Method  </a:t>
            </a:r>
            <a:r>
              <a:rPr lang="en-US" altLang="ko-KR" sz="4083" dirty="0">
                <a:solidFill>
                  <a:srgbClr val="C00000"/>
                </a:solidFill>
                <a:ea typeface="굴림" pitchFamily="34" charset="-127"/>
              </a:rPr>
              <a:t>(cont.)</a:t>
            </a:r>
          </a:p>
        </p:txBody>
      </p:sp>
      <p:sp>
        <p:nvSpPr>
          <p:cNvPr id="20483" name="Rectangle 3"/>
          <p:cNvSpPr>
            <a:spLocks noGrp="1" noChangeArrowheads="1"/>
          </p:cNvSpPr>
          <p:nvPr>
            <p:ph idx="1"/>
          </p:nvPr>
        </p:nvSpPr>
        <p:spPr>
          <a:xfrm>
            <a:off x="540774" y="1752866"/>
            <a:ext cx="10856452" cy="4114271"/>
          </a:xfrm>
        </p:spPr>
        <p:txBody>
          <a:bodyPr rtlCol="0">
            <a:normAutofit/>
          </a:bodyPr>
          <a:lstStyle/>
          <a:p>
            <a:pPr marL="375517" indent="-375517" defTabSz="1001380">
              <a:lnSpc>
                <a:spcPct val="80000"/>
              </a:lnSpc>
              <a:buNone/>
              <a:defRPr/>
            </a:pPr>
            <a:r>
              <a:rPr lang="en-US" altLang="ko-KR" sz="3167" dirty="0">
                <a:ea typeface="굴림" pitchFamily="34" charset="-127"/>
              </a:rPr>
              <a:t> Example:</a:t>
            </a:r>
            <a:endParaRPr lang="en-US" altLang="ko-KR" sz="3167" dirty="0">
              <a:ea typeface="굴림" pitchFamily="34" charset="-127"/>
            </a:endParaRPr>
          </a:p>
          <a:p>
            <a:pPr marL="375517" indent="-375517" defTabSz="1001380">
              <a:buNone/>
              <a:defRPr/>
            </a:pPr>
            <a:r>
              <a:rPr lang="en-US" altLang="ko-KR" sz="3167" dirty="0">
                <a:ea typeface="굴림" pitchFamily="34" charset="-127"/>
              </a:rPr>
              <a:t>	Using the multiplicative </a:t>
            </a:r>
            <a:r>
              <a:rPr lang="en-US" altLang="ko-KR" sz="3167" dirty="0" err="1">
                <a:ea typeface="굴림" pitchFamily="34" charset="-127"/>
              </a:rPr>
              <a:t>congruential</a:t>
            </a:r>
            <a:r>
              <a:rPr lang="en-US" altLang="ko-KR" sz="3167" dirty="0">
                <a:ea typeface="굴림" pitchFamily="34" charset="-127"/>
              </a:rPr>
              <a:t> method, find the period of the generator for a = 13, m = 2</a:t>
            </a:r>
            <a:r>
              <a:rPr lang="en-US" altLang="ko-KR" sz="3167" baseline="30000" dirty="0">
                <a:ea typeface="굴림" pitchFamily="34" charset="-127"/>
              </a:rPr>
              <a:t>6</a:t>
            </a:r>
            <a:r>
              <a:rPr lang="en-US" altLang="ko-KR" sz="3167" dirty="0">
                <a:ea typeface="굴림" pitchFamily="34" charset="-127"/>
              </a:rPr>
              <a:t>, and X</a:t>
            </a:r>
            <a:r>
              <a:rPr lang="en-US" altLang="ko-KR" sz="3167" baseline="-25000" dirty="0">
                <a:ea typeface="굴림" pitchFamily="34" charset="-127"/>
              </a:rPr>
              <a:t>0</a:t>
            </a:r>
            <a:r>
              <a:rPr lang="en-US" altLang="ko-KR" sz="3167" dirty="0">
                <a:ea typeface="굴림" pitchFamily="34" charset="-127"/>
              </a:rPr>
              <a:t> = 1, 2, 3, and 4. </a:t>
            </a:r>
          </a:p>
          <a:p>
            <a:pPr marL="375517" indent="-375517" defTabSz="1001380">
              <a:buNone/>
              <a:defRPr/>
            </a:pPr>
            <a:r>
              <a:rPr lang="en-US" altLang="ko-KR" sz="3167" dirty="0">
                <a:ea typeface="굴림" pitchFamily="34" charset="-127"/>
              </a:rPr>
              <a:t>   The solution is given in next slide. </a:t>
            </a:r>
          </a:p>
          <a:p>
            <a:pPr marL="375517" indent="-375517" defTabSz="1001380">
              <a:buNone/>
              <a:defRPr/>
            </a:pPr>
            <a:r>
              <a:rPr lang="en-US" altLang="ko-KR" sz="3167" dirty="0">
                <a:ea typeface="굴림" pitchFamily="34" charset="-127"/>
              </a:rPr>
              <a:t>   When the seed is 1 and 3, the sequence has period 16. However, a period of length eight is achieved when the seed is 2 and a period of length four occurs when the seed is 4.</a:t>
            </a:r>
          </a:p>
        </p:txBody>
      </p:sp>
    </p:spTree>
    <p:extLst>
      <p:ext uri="{BB962C8B-B14F-4D97-AF65-F5344CB8AC3E}">
        <p14:creationId xmlns:p14="http://schemas.microsoft.com/office/powerpoint/2010/main" val="138504242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up)">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ipe(up)">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wipe(up)">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wipe(up)">
                                      <p:cBhvr>
                                        <p:cTn id="22" dur="5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4000" dirty="0">
                <a:solidFill>
                  <a:srgbClr val="C00000"/>
                </a:solidFill>
              </a:rPr>
              <a:t>Linear </a:t>
            </a:r>
            <a:r>
              <a:rPr lang="en-US" sz="4000" dirty="0" err="1">
                <a:solidFill>
                  <a:srgbClr val="C00000"/>
                </a:solidFill>
              </a:rPr>
              <a:t>Congruential</a:t>
            </a:r>
            <a:r>
              <a:rPr lang="en-US" sz="4000" dirty="0">
                <a:solidFill>
                  <a:srgbClr val="C00000"/>
                </a:solidFill>
              </a:rPr>
              <a:t> Method  </a:t>
            </a:r>
            <a:r>
              <a:rPr lang="en-US" altLang="ko-KR" sz="4000" dirty="0">
                <a:solidFill>
                  <a:srgbClr val="C00000"/>
                </a:solidFill>
                <a:ea typeface="굴림" pitchFamily="34" charset="-127"/>
              </a:rPr>
              <a:t>(cont.)</a:t>
            </a:r>
            <a:endParaRPr lang="en-US" sz="4000" dirty="0">
              <a:solidFill>
                <a:srgbClr val="C00000"/>
              </a:solidFill>
            </a:endParaRPr>
          </a:p>
        </p:txBody>
      </p:sp>
      <p:sp>
        <p:nvSpPr>
          <p:cNvPr id="4" name="Slide Number Placeholder 3"/>
          <p:cNvSpPr>
            <a:spLocks noGrp="1"/>
          </p:cNvSpPr>
          <p:nvPr>
            <p:ph type="sldNum" sz="quarter" idx="12"/>
          </p:nvPr>
        </p:nvSpPr>
        <p:spPr/>
        <p:txBody>
          <a:bodyPr/>
          <a:lstStyle/>
          <a:p>
            <a:pPr>
              <a:defRPr/>
            </a:pPr>
            <a:fld id="{D6ED2074-7FDE-464F-A12A-064F7C6F7D3D}" type="slidenum">
              <a:rPr lang="en-US"/>
              <a:pPr>
                <a:defRPr/>
              </a:pPr>
              <a:t>17</a:t>
            </a:fld>
            <a:endParaRPr lang="en-US"/>
          </a:p>
        </p:txBody>
      </p:sp>
      <p:pic>
        <p:nvPicPr>
          <p:cNvPr id="27652" name="Picture 3"/>
          <p:cNvPicPr>
            <a:picLocks noChangeAspect="1" noChangeArrowheads="1"/>
          </p:cNvPicPr>
          <p:nvPr/>
        </p:nvPicPr>
        <p:blipFill>
          <a:blip r:embed="rId2"/>
          <a:srcRect/>
          <a:stretch>
            <a:fillRect/>
          </a:stretch>
        </p:blipFill>
        <p:spPr bwMode="auto">
          <a:xfrm>
            <a:off x="2213241" y="1451240"/>
            <a:ext cx="7499614" cy="4778375"/>
          </a:xfrm>
          <a:prstGeom prst="rect">
            <a:avLst/>
          </a:prstGeom>
          <a:noFill/>
          <a:ln w="12700">
            <a:noFill/>
            <a:miter lim="800000"/>
            <a:headEnd type="none" w="sm" len="sm"/>
            <a:tailEnd type="none" w="sm" len="sm"/>
          </a:ln>
        </p:spPr>
      </p:pic>
    </p:spTree>
    <p:extLst>
      <p:ext uri="{BB962C8B-B14F-4D97-AF65-F5344CB8AC3E}">
        <p14:creationId xmlns:p14="http://schemas.microsoft.com/office/powerpoint/2010/main" val="4128132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10860644-E3FC-4BCF-977C-BCA5AB95F4F1}" type="slidenum">
              <a:rPr lang="en-US" sz="1333">
                <a:latin typeface="Arial Black" pitchFamily="34" charset="0"/>
              </a:rPr>
              <a:pPr algn="r" eaLnBrk="1" hangingPunct="1"/>
              <a:t>18</a:t>
            </a:fld>
            <a:endParaRPr lang="en-US" sz="1333">
              <a:latin typeface="Arial Black" pitchFamily="34" charset="0"/>
            </a:endParaRPr>
          </a:p>
        </p:txBody>
      </p:sp>
      <p:sp>
        <p:nvSpPr>
          <p:cNvPr id="28675" name="Rectangle 2"/>
          <p:cNvSpPr>
            <a:spLocks noGrp="1" noChangeArrowheads="1"/>
          </p:cNvSpPr>
          <p:nvPr>
            <p:ph type="title" idx="4294967295"/>
          </p:nvPr>
        </p:nvSpPr>
        <p:spPr>
          <a:xfrm>
            <a:off x="1871929" y="0"/>
            <a:ext cx="9558073" cy="1255448"/>
          </a:xfrm>
        </p:spPr>
        <p:txBody>
          <a:bodyPr vert="horz" wrap="square" lIns="104501" tIns="52250" rIns="104501" bIns="52250" numCol="1" rtlCol="0" anchor="ctr" anchorCtr="0" compatLnSpc="1">
            <a:prstTxWarp prst="textNoShape">
              <a:avLst/>
            </a:prstTxWarp>
            <a:normAutofit/>
          </a:bodyPr>
          <a:lstStyle/>
          <a:p>
            <a:r>
              <a:rPr lang="en-US" sz="3667" dirty="0"/>
              <a:t> </a:t>
            </a:r>
            <a:r>
              <a:rPr lang="en-US" sz="3667" dirty="0">
                <a:solidFill>
                  <a:srgbClr val="C00000"/>
                </a:solidFill>
              </a:rPr>
              <a:t>Linear </a:t>
            </a:r>
            <a:r>
              <a:rPr lang="en-US" sz="3667" dirty="0" err="1">
                <a:solidFill>
                  <a:srgbClr val="C00000"/>
                </a:solidFill>
              </a:rPr>
              <a:t>Congruential</a:t>
            </a:r>
            <a:r>
              <a:rPr lang="en-US" sz="3667" dirty="0">
                <a:solidFill>
                  <a:srgbClr val="C00000"/>
                </a:solidFill>
              </a:rPr>
              <a:t> Method</a:t>
            </a:r>
            <a:r>
              <a:rPr lang="en-US" altLang="ko-KR" sz="3667" dirty="0">
                <a:solidFill>
                  <a:srgbClr val="C00000"/>
                </a:solidFill>
                <a:ea typeface="굴림" pitchFamily="34" charset="-127"/>
              </a:rPr>
              <a:t>(cont.)</a:t>
            </a:r>
            <a:r>
              <a:rPr lang="en-US" sz="3667" dirty="0">
                <a:solidFill>
                  <a:srgbClr val="C00000"/>
                </a:solidFill>
              </a:rPr>
              <a:t>  </a:t>
            </a:r>
          </a:p>
        </p:txBody>
      </p:sp>
      <p:sp>
        <p:nvSpPr>
          <p:cNvPr id="28676" name="Rectangle 3"/>
          <p:cNvSpPr>
            <a:spLocks noGrp="1" noChangeArrowheads="1"/>
          </p:cNvSpPr>
          <p:nvPr>
            <p:ph type="body" idx="4294967295"/>
          </p:nvPr>
        </p:nvSpPr>
        <p:spPr>
          <a:xfrm>
            <a:off x="712839" y="1263387"/>
            <a:ext cx="10717163" cy="4832614"/>
          </a:xfrm>
        </p:spPr>
        <p:txBody>
          <a:bodyPr vert="horz" wrap="square" lIns="104501" tIns="52250" rIns="104501" bIns="52250" numCol="1" rtlCol="0" anchor="t" anchorCtr="0" compatLnSpc="1">
            <a:prstTxWarp prst="textNoShape">
              <a:avLst/>
            </a:prstTxWarp>
            <a:normAutofit/>
          </a:bodyPr>
          <a:lstStyle/>
          <a:p>
            <a:pPr marL="0" indent="0">
              <a:buClr>
                <a:srgbClr val="0000FF"/>
              </a:buClr>
              <a:buFont typeface="Wingdings" pitchFamily="2" charset="2"/>
              <a:buChar char="ü"/>
            </a:pPr>
            <a:r>
              <a:rPr lang="en-US" dirty="0" smtClean="0"/>
              <a:t>Speed and efficiency in using the generator on a digital computer is also a factor</a:t>
            </a:r>
          </a:p>
          <a:p>
            <a:pPr marL="0" indent="0">
              <a:buClr>
                <a:srgbClr val="0000FF"/>
              </a:buClr>
              <a:buFont typeface="Wingdings" pitchFamily="2" charset="2"/>
              <a:buChar char="ü"/>
            </a:pPr>
            <a:r>
              <a:rPr lang="en-US" dirty="0" smtClean="0"/>
              <a:t>Speed and efficiency are aided by using a modulus </a:t>
            </a:r>
            <a:r>
              <a:rPr lang="en-US" i="1" dirty="0" smtClean="0"/>
              <a:t>m</a:t>
            </a:r>
            <a:r>
              <a:rPr lang="en-US" dirty="0" smtClean="0"/>
              <a:t> either a power of 2 (=</a:t>
            </a:r>
            <a:r>
              <a:rPr lang="en-US" i="1" dirty="0" smtClean="0"/>
              <a:t>2</a:t>
            </a:r>
            <a:r>
              <a:rPr lang="en-US" i="1" baseline="30000" dirty="0" smtClean="0"/>
              <a:t>b</a:t>
            </a:r>
            <a:r>
              <a:rPr lang="en-US" dirty="0" smtClean="0"/>
              <a:t>)or close to it</a:t>
            </a:r>
          </a:p>
          <a:p>
            <a:pPr marL="0" indent="0">
              <a:buClr>
                <a:srgbClr val="0000FF"/>
              </a:buClr>
              <a:buFont typeface="Wingdings" pitchFamily="2" charset="2"/>
              <a:buChar char="ü"/>
            </a:pPr>
            <a:r>
              <a:rPr lang="en-US" dirty="0" smtClean="0"/>
              <a:t>After the ordinary arithmetic yields a value of </a:t>
            </a:r>
            <a:r>
              <a:rPr lang="en-US" i="1" dirty="0" err="1" smtClean="0"/>
              <a:t>aX</a:t>
            </a:r>
            <a:r>
              <a:rPr lang="en-US" i="1" baseline="-25000" dirty="0" err="1" smtClean="0"/>
              <a:t>i</a:t>
            </a:r>
            <a:r>
              <a:rPr lang="en-US" i="1" dirty="0" err="1" smtClean="0"/>
              <a:t>+c</a:t>
            </a:r>
            <a:r>
              <a:rPr lang="en-US" dirty="0" smtClean="0"/>
              <a:t>, </a:t>
            </a:r>
            <a:r>
              <a:rPr lang="en-US" i="1" dirty="0" smtClean="0"/>
              <a:t>X</a:t>
            </a:r>
            <a:r>
              <a:rPr lang="en-US" i="1" baseline="-25000" dirty="0" smtClean="0"/>
              <a:t>i+1</a:t>
            </a:r>
            <a:r>
              <a:rPr lang="en-US" dirty="0" smtClean="0"/>
              <a:t> can be obtained by dropping the leftmost binary digits and then using only the </a:t>
            </a:r>
            <a:r>
              <a:rPr lang="en-US" i="1" dirty="0" smtClean="0"/>
              <a:t>b</a:t>
            </a:r>
            <a:r>
              <a:rPr lang="en-US" dirty="0" smtClean="0"/>
              <a:t> rightmost digits</a:t>
            </a:r>
          </a:p>
        </p:txBody>
      </p:sp>
    </p:spTree>
    <p:extLst>
      <p:ext uri="{BB962C8B-B14F-4D97-AF65-F5344CB8AC3E}">
        <p14:creationId xmlns:p14="http://schemas.microsoft.com/office/powerpoint/2010/main" val="2586678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C0BB25D7-424B-4EE6-842E-1F657A9C721B}" type="slidenum">
              <a:rPr lang="en-US" sz="1333">
                <a:latin typeface="Arial Black" pitchFamily="34" charset="0"/>
              </a:rPr>
              <a:pPr algn="r" eaLnBrk="1" hangingPunct="1"/>
              <a:t>19</a:t>
            </a:fld>
            <a:endParaRPr lang="en-US" sz="1333">
              <a:latin typeface="Arial Black" pitchFamily="34" charset="0"/>
            </a:endParaRPr>
          </a:p>
        </p:txBody>
      </p:sp>
      <p:sp>
        <p:nvSpPr>
          <p:cNvPr id="29699" name="Rectangle 2"/>
          <p:cNvSpPr>
            <a:spLocks noGrp="1" noChangeArrowheads="1"/>
          </p:cNvSpPr>
          <p:nvPr>
            <p:ph type="title" idx="4294967295"/>
          </p:nvPr>
        </p:nvSpPr>
        <p:spPr>
          <a:xfrm>
            <a:off x="1871929" y="231511"/>
            <a:ext cx="9558073" cy="813593"/>
          </a:xfrm>
        </p:spPr>
        <p:txBody>
          <a:bodyPr vert="horz" wrap="square" lIns="104501" tIns="52250" rIns="104501" bIns="52250" numCol="1" rtlCol="0" anchor="ctr" anchorCtr="0" compatLnSpc="1">
            <a:prstTxWarp prst="textNoShape">
              <a:avLst/>
            </a:prstTxWarp>
            <a:normAutofit/>
          </a:bodyPr>
          <a:lstStyle/>
          <a:p>
            <a:r>
              <a:rPr lang="en-US" sz="3667" dirty="0"/>
              <a:t> </a:t>
            </a:r>
            <a:r>
              <a:rPr lang="en-US" sz="3667" dirty="0">
                <a:solidFill>
                  <a:srgbClr val="C00000"/>
                </a:solidFill>
              </a:rPr>
              <a:t>Linear </a:t>
            </a:r>
            <a:r>
              <a:rPr lang="en-US" sz="3667" dirty="0" err="1">
                <a:solidFill>
                  <a:srgbClr val="C00000"/>
                </a:solidFill>
              </a:rPr>
              <a:t>Congruential</a:t>
            </a:r>
            <a:r>
              <a:rPr lang="en-US" sz="3667" dirty="0">
                <a:solidFill>
                  <a:srgbClr val="C00000"/>
                </a:solidFill>
              </a:rPr>
              <a:t> Method </a:t>
            </a:r>
            <a:r>
              <a:rPr lang="en-US" altLang="ko-KR" sz="3667" dirty="0">
                <a:solidFill>
                  <a:srgbClr val="C00000"/>
                </a:solidFill>
                <a:ea typeface="굴림" pitchFamily="34" charset="-127"/>
              </a:rPr>
              <a:t>(cont.)</a:t>
            </a:r>
            <a:r>
              <a:rPr lang="en-US" sz="3667" dirty="0">
                <a:solidFill>
                  <a:srgbClr val="C00000"/>
                </a:solidFill>
              </a:rPr>
              <a:t> </a:t>
            </a:r>
          </a:p>
        </p:txBody>
      </p:sp>
      <p:sp>
        <p:nvSpPr>
          <p:cNvPr id="29700" name="Rectangle 3"/>
          <p:cNvSpPr>
            <a:spLocks noGrp="1" noChangeArrowheads="1"/>
          </p:cNvSpPr>
          <p:nvPr>
            <p:ph type="body" idx="4294967295"/>
          </p:nvPr>
        </p:nvSpPr>
        <p:spPr>
          <a:xfrm>
            <a:off x="393290" y="1088762"/>
            <a:ext cx="11446388" cy="5326063"/>
          </a:xfrm>
        </p:spPr>
        <p:txBody>
          <a:bodyPr vert="horz" wrap="square" lIns="104501" tIns="52250" rIns="104501" bIns="52250" numCol="1" rtlCol="0" anchor="t" anchorCtr="0" compatLnSpc="1">
            <a:prstTxWarp prst="textNoShape">
              <a:avLst/>
            </a:prstTxWarp>
            <a:normAutofit/>
          </a:bodyPr>
          <a:lstStyle/>
          <a:p>
            <a:pPr>
              <a:lnSpc>
                <a:spcPct val="90000"/>
              </a:lnSpc>
              <a:buFontTx/>
              <a:buNone/>
            </a:pPr>
            <a:r>
              <a:rPr lang="en-US" sz="2250" b="1" dirty="0">
                <a:solidFill>
                  <a:srgbClr val="0000FF"/>
                </a:solidFill>
                <a:latin typeface="Cambria" pitchFamily="18" charset="0"/>
              </a:rPr>
              <a:t>Example:</a:t>
            </a:r>
            <a:r>
              <a:rPr lang="en-US" sz="2250" b="1" i="1" dirty="0">
                <a:latin typeface="Cambria" pitchFamily="18" charset="0"/>
              </a:rPr>
              <a:t> </a:t>
            </a:r>
            <a:r>
              <a:rPr lang="en-US" sz="2250" i="1" dirty="0"/>
              <a:t>c=0; a=7</a:t>
            </a:r>
            <a:r>
              <a:rPr lang="en-US" sz="2250" i="1" baseline="30000" dirty="0"/>
              <a:t>5</a:t>
            </a:r>
            <a:r>
              <a:rPr lang="en-US" sz="2250" i="1" dirty="0"/>
              <a:t>=16807; m=2</a:t>
            </a:r>
            <a:r>
              <a:rPr lang="en-US" sz="2250" i="1" baseline="30000" dirty="0"/>
              <a:t>31</a:t>
            </a:r>
            <a:r>
              <a:rPr lang="en-US" sz="2250" i="1" dirty="0"/>
              <a:t>-1=2,147,483,647 (prime number)</a:t>
            </a:r>
          </a:p>
          <a:p>
            <a:pPr>
              <a:lnSpc>
                <a:spcPct val="90000"/>
              </a:lnSpc>
              <a:buFontTx/>
              <a:buNone/>
            </a:pPr>
            <a:r>
              <a:rPr lang="en-US" sz="2250" dirty="0"/>
              <a:t>Period </a:t>
            </a:r>
            <a:r>
              <a:rPr lang="en-US" sz="2250" i="1" dirty="0"/>
              <a:t>P=m-1 </a:t>
            </a:r>
            <a:r>
              <a:rPr lang="en-US" sz="2250" dirty="0"/>
              <a:t>(well over 2 billion)</a:t>
            </a:r>
          </a:p>
          <a:p>
            <a:pPr>
              <a:lnSpc>
                <a:spcPct val="90000"/>
              </a:lnSpc>
              <a:buFontTx/>
              <a:buNone/>
            </a:pPr>
            <a:r>
              <a:rPr lang="en-US" sz="2250" dirty="0"/>
              <a:t>Assume </a:t>
            </a:r>
            <a:r>
              <a:rPr lang="en-US" sz="2250" i="1" dirty="0"/>
              <a:t>X</a:t>
            </a:r>
            <a:r>
              <a:rPr lang="en-US" sz="2250" i="1" baseline="-25000" dirty="0"/>
              <a:t>0</a:t>
            </a:r>
            <a:r>
              <a:rPr lang="en-US" sz="2250" i="1" dirty="0"/>
              <a:t>=123,457</a:t>
            </a:r>
          </a:p>
          <a:p>
            <a:pPr>
              <a:lnSpc>
                <a:spcPct val="90000"/>
              </a:lnSpc>
              <a:buFontTx/>
              <a:buNone/>
            </a:pPr>
            <a:r>
              <a:rPr lang="en-US" sz="2250" dirty="0"/>
              <a:t>Xi+1 = </a:t>
            </a:r>
            <a:r>
              <a:rPr lang="en-US" sz="2250" dirty="0" err="1"/>
              <a:t>aXi</a:t>
            </a:r>
            <a:r>
              <a:rPr lang="en-US" sz="2250" dirty="0"/>
              <a:t> mod m</a:t>
            </a:r>
          </a:p>
          <a:p>
            <a:pPr>
              <a:lnSpc>
                <a:spcPct val="90000"/>
              </a:lnSpc>
              <a:buFontTx/>
              <a:buNone/>
            </a:pPr>
            <a:r>
              <a:rPr lang="en-US" sz="2250" dirty="0"/>
              <a:t>X</a:t>
            </a:r>
            <a:r>
              <a:rPr lang="en-US" sz="2250" baseline="-25000" dirty="0"/>
              <a:t>1</a:t>
            </a:r>
            <a:r>
              <a:rPr lang="en-US" sz="2250" dirty="0"/>
              <a:t>=7</a:t>
            </a:r>
            <a:r>
              <a:rPr lang="en-US" sz="2250" baseline="30000" dirty="0"/>
              <a:t>5</a:t>
            </a:r>
            <a:r>
              <a:rPr lang="en-US" sz="2250" dirty="0"/>
              <a:t>(123457)mod(2</a:t>
            </a:r>
            <a:r>
              <a:rPr lang="en-US" sz="2250" baseline="30000" dirty="0"/>
              <a:t>31</a:t>
            </a:r>
            <a:r>
              <a:rPr lang="en-US" sz="2250" dirty="0"/>
              <a:t>-1)=2,074,941,799</a:t>
            </a:r>
          </a:p>
          <a:p>
            <a:pPr>
              <a:lnSpc>
                <a:spcPct val="90000"/>
              </a:lnSpc>
              <a:buFontTx/>
              <a:buNone/>
            </a:pPr>
            <a:r>
              <a:rPr lang="en-US" sz="2250" dirty="0"/>
              <a:t>R</a:t>
            </a:r>
            <a:r>
              <a:rPr lang="en-US" sz="2250" baseline="-25000" dirty="0"/>
              <a:t>1</a:t>
            </a:r>
            <a:r>
              <a:rPr lang="en-US" sz="2250" dirty="0"/>
              <a:t>=X</a:t>
            </a:r>
            <a:r>
              <a:rPr lang="en-US" sz="2250" baseline="-25000" dirty="0"/>
              <a:t>1</a:t>
            </a:r>
            <a:r>
              <a:rPr lang="en-US" sz="2250" dirty="0"/>
              <a:t>/2</a:t>
            </a:r>
            <a:r>
              <a:rPr lang="en-US" sz="2250" baseline="30000" dirty="0"/>
              <a:t>31</a:t>
            </a:r>
            <a:r>
              <a:rPr lang="en-US" sz="2250" dirty="0"/>
              <a:t>=0.9662</a:t>
            </a:r>
          </a:p>
          <a:p>
            <a:pPr>
              <a:lnSpc>
                <a:spcPct val="90000"/>
              </a:lnSpc>
              <a:buFontTx/>
              <a:buNone/>
            </a:pPr>
            <a:r>
              <a:rPr lang="en-US" sz="2250" dirty="0"/>
              <a:t>X</a:t>
            </a:r>
            <a:r>
              <a:rPr lang="en-US" sz="2250" baseline="-25000" dirty="0"/>
              <a:t>2</a:t>
            </a:r>
            <a:r>
              <a:rPr lang="en-US" sz="2250" dirty="0"/>
              <a:t>=7</a:t>
            </a:r>
            <a:r>
              <a:rPr lang="en-US" sz="2250" baseline="30000" dirty="0"/>
              <a:t>5</a:t>
            </a:r>
            <a:r>
              <a:rPr lang="en-US" sz="2250" dirty="0"/>
              <a:t>(2,074,941,799) mod(2</a:t>
            </a:r>
            <a:r>
              <a:rPr lang="en-US" sz="2250" baseline="30000" dirty="0"/>
              <a:t>31</a:t>
            </a:r>
            <a:r>
              <a:rPr lang="en-US" sz="2250" dirty="0"/>
              <a:t>-1)=559,872,160</a:t>
            </a:r>
          </a:p>
          <a:p>
            <a:pPr>
              <a:lnSpc>
                <a:spcPct val="90000"/>
              </a:lnSpc>
              <a:buFontTx/>
              <a:buNone/>
            </a:pPr>
            <a:r>
              <a:rPr lang="en-US" sz="2250" dirty="0"/>
              <a:t>R</a:t>
            </a:r>
            <a:r>
              <a:rPr lang="en-US" sz="2250" baseline="-25000" dirty="0"/>
              <a:t>2</a:t>
            </a:r>
            <a:r>
              <a:rPr lang="en-US" sz="2250" dirty="0"/>
              <a:t>=X</a:t>
            </a:r>
            <a:r>
              <a:rPr lang="en-US" sz="2250" baseline="-25000" dirty="0"/>
              <a:t>2</a:t>
            </a:r>
            <a:r>
              <a:rPr lang="en-US" sz="2250" dirty="0"/>
              <a:t>/2</a:t>
            </a:r>
            <a:r>
              <a:rPr lang="en-US" sz="2250" baseline="30000" dirty="0"/>
              <a:t>31</a:t>
            </a:r>
            <a:r>
              <a:rPr lang="en-US" sz="2250" dirty="0"/>
              <a:t>=0.2607</a:t>
            </a:r>
          </a:p>
          <a:p>
            <a:pPr>
              <a:lnSpc>
                <a:spcPct val="90000"/>
              </a:lnSpc>
              <a:buFontTx/>
              <a:buNone/>
            </a:pPr>
            <a:r>
              <a:rPr lang="en-US" sz="2250" dirty="0"/>
              <a:t>X</a:t>
            </a:r>
            <a:r>
              <a:rPr lang="en-US" sz="2250" baseline="-25000" dirty="0"/>
              <a:t>3</a:t>
            </a:r>
            <a:r>
              <a:rPr lang="en-US" sz="2250" dirty="0"/>
              <a:t>=7</a:t>
            </a:r>
            <a:r>
              <a:rPr lang="en-US" sz="2250" baseline="30000" dirty="0"/>
              <a:t>5</a:t>
            </a:r>
            <a:r>
              <a:rPr lang="en-US" sz="2250" dirty="0"/>
              <a:t>(559,872,160) mod(2</a:t>
            </a:r>
            <a:r>
              <a:rPr lang="en-US" sz="2250" baseline="30000" dirty="0"/>
              <a:t>31</a:t>
            </a:r>
            <a:r>
              <a:rPr lang="en-US" sz="2250" dirty="0"/>
              <a:t>-1)=1,645,535,613</a:t>
            </a:r>
          </a:p>
          <a:p>
            <a:pPr>
              <a:lnSpc>
                <a:spcPct val="90000"/>
              </a:lnSpc>
              <a:buFontTx/>
              <a:buNone/>
            </a:pPr>
            <a:r>
              <a:rPr lang="en-US" sz="2250" dirty="0"/>
              <a:t>R</a:t>
            </a:r>
            <a:r>
              <a:rPr lang="en-US" sz="2250" baseline="-25000" dirty="0"/>
              <a:t>3</a:t>
            </a:r>
            <a:r>
              <a:rPr lang="en-US" sz="2250" dirty="0"/>
              <a:t>=X</a:t>
            </a:r>
            <a:r>
              <a:rPr lang="en-US" sz="2250" baseline="-25000" dirty="0"/>
              <a:t>3</a:t>
            </a:r>
            <a:r>
              <a:rPr lang="en-US" sz="2250" dirty="0"/>
              <a:t>/2</a:t>
            </a:r>
            <a:r>
              <a:rPr lang="en-US" sz="2250" baseline="30000" dirty="0"/>
              <a:t>31</a:t>
            </a:r>
            <a:r>
              <a:rPr lang="en-US" sz="2250" dirty="0"/>
              <a:t>=0.7662</a:t>
            </a:r>
          </a:p>
          <a:p>
            <a:pPr>
              <a:lnSpc>
                <a:spcPct val="90000"/>
              </a:lnSpc>
              <a:buFontTx/>
              <a:buNone/>
            </a:pPr>
            <a:r>
              <a:rPr lang="en-US" sz="2250" dirty="0"/>
              <a:t>……….</a:t>
            </a:r>
          </a:p>
          <a:p>
            <a:pPr>
              <a:lnSpc>
                <a:spcPct val="90000"/>
              </a:lnSpc>
              <a:buFontTx/>
              <a:buNone/>
            </a:pPr>
            <a:r>
              <a:rPr lang="en-US" sz="2250" dirty="0"/>
              <a:t>Note that the routine divides by </a:t>
            </a:r>
            <a:r>
              <a:rPr lang="en-US" sz="2250" i="1" dirty="0"/>
              <a:t>m+1</a:t>
            </a:r>
            <a:r>
              <a:rPr lang="en-US" sz="2250" dirty="0"/>
              <a:t> instead of </a:t>
            </a:r>
            <a:r>
              <a:rPr lang="en-US" sz="2250" i="1" dirty="0"/>
              <a:t>m.</a:t>
            </a:r>
            <a:r>
              <a:rPr lang="en-US" sz="2250" dirty="0"/>
              <a:t> Effect is negligible for such large values of </a:t>
            </a:r>
            <a:r>
              <a:rPr lang="en-US" sz="2250" i="1" dirty="0"/>
              <a:t>m.</a:t>
            </a:r>
            <a:endParaRPr lang="en-US" sz="2250" dirty="0"/>
          </a:p>
          <a:p>
            <a:pPr>
              <a:lnSpc>
                <a:spcPct val="90000"/>
              </a:lnSpc>
              <a:buFontTx/>
              <a:buNone/>
            </a:pPr>
            <a:endParaRPr lang="en-US" sz="2083" dirty="0"/>
          </a:p>
        </p:txBody>
      </p:sp>
    </p:spTree>
    <p:extLst>
      <p:ext uri="{BB962C8B-B14F-4D97-AF65-F5344CB8AC3E}">
        <p14:creationId xmlns:p14="http://schemas.microsoft.com/office/powerpoint/2010/main" val="2942123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C00000"/>
                </a:solidFill>
              </a:rPr>
              <a:t>Overview</a:t>
            </a:r>
          </a:p>
        </p:txBody>
      </p:sp>
      <p:sp>
        <p:nvSpPr>
          <p:cNvPr id="3" name="Content Placeholder 2"/>
          <p:cNvSpPr>
            <a:spLocks noGrp="1"/>
          </p:cNvSpPr>
          <p:nvPr>
            <p:ph idx="1"/>
          </p:nvPr>
        </p:nvSpPr>
        <p:spPr/>
        <p:txBody>
          <a:bodyPr/>
          <a:lstStyle/>
          <a:p>
            <a:pPr>
              <a:buClr>
                <a:srgbClr val="0000FF"/>
              </a:buClr>
            </a:pPr>
            <a:r>
              <a:rPr lang="en-US" dirty="0"/>
              <a:t>Properties of Random </a:t>
            </a:r>
            <a:r>
              <a:rPr lang="en-US" dirty="0" smtClean="0"/>
              <a:t>Numbers</a:t>
            </a:r>
          </a:p>
          <a:p>
            <a:pPr>
              <a:buClr>
                <a:srgbClr val="0000FF"/>
              </a:buClr>
            </a:pPr>
            <a:r>
              <a:rPr lang="en-US" dirty="0" smtClean="0"/>
              <a:t>Generation </a:t>
            </a:r>
            <a:r>
              <a:rPr lang="en-US" dirty="0"/>
              <a:t>of Pseudo Random </a:t>
            </a:r>
            <a:r>
              <a:rPr lang="en-US" dirty="0" smtClean="0"/>
              <a:t>Numbers</a:t>
            </a:r>
          </a:p>
          <a:p>
            <a:pPr>
              <a:buClr>
                <a:srgbClr val="0000FF"/>
              </a:buClr>
            </a:pPr>
            <a:r>
              <a:rPr lang="en-US" dirty="0" smtClean="0"/>
              <a:t>Techniques </a:t>
            </a:r>
            <a:r>
              <a:rPr lang="en-US" dirty="0"/>
              <a:t>for Generating Random </a:t>
            </a:r>
            <a:r>
              <a:rPr lang="en-US" dirty="0" smtClean="0"/>
              <a:t>Numbers</a:t>
            </a:r>
          </a:p>
          <a:p>
            <a:pPr>
              <a:buClr>
                <a:srgbClr val="0000FF"/>
              </a:buClr>
            </a:pPr>
            <a:r>
              <a:rPr lang="en-US" dirty="0"/>
              <a:t>Tests for random </a:t>
            </a:r>
            <a:r>
              <a:rPr lang="en-US" dirty="0" smtClean="0"/>
              <a:t>numbers</a:t>
            </a:r>
            <a:endParaRPr lang="en-US" dirty="0"/>
          </a:p>
          <a:p>
            <a:pPr>
              <a:buClr>
                <a:srgbClr val="0000FF"/>
              </a:buClr>
            </a:pPr>
            <a:r>
              <a:rPr lang="en-IN" dirty="0"/>
              <a:t>Random-Variate Generation</a:t>
            </a:r>
          </a:p>
        </p:txBody>
      </p:sp>
      <p:sp>
        <p:nvSpPr>
          <p:cNvPr id="4" name="Slide Number Placeholder 3"/>
          <p:cNvSpPr>
            <a:spLocks noGrp="1"/>
          </p:cNvSpPr>
          <p:nvPr>
            <p:ph type="sldNum" sz="quarter" idx="12"/>
          </p:nvPr>
        </p:nvSpPr>
        <p:spPr/>
        <p:txBody>
          <a:bodyPr/>
          <a:lstStyle/>
          <a:p>
            <a:pPr>
              <a:defRPr/>
            </a:pPr>
            <a:fld id="{AC311E0E-5AD4-4B0A-8E79-AE7667621AE2}" type="slidenum">
              <a:rPr lang="en-US" smtClean="0"/>
              <a:pPr>
                <a:defRPr/>
              </a:pPr>
              <a:t>2</a:t>
            </a:fld>
            <a:endParaRPr lang="en-US"/>
          </a:p>
        </p:txBody>
      </p:sp>
    </p:spTree>
    <p:extLst>
      <p:ext uri="{BB962C8B-B14F-4D97-AF65-F5344CB8AC3E}">
        <p14:creationId xmlns:p14="http://schemas.microsoft.com/office/powerpoint/2010/main" val="1635362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6A85BE2C-1253-4A7A-AB90-225DE65C178B}" type="slidenum">
              <a:rPr lang="en-US" sz="1333">
                <a:latin typeface="Arial Black" pitchFamily="34" charset="0"/>
              </a:rPr>
              <a:pPr algn="r" eaLnBrk="1" hangingPunct="1"/>
              <a:t>20</a:t>
            </a:fld>
            <a:endParaRPr lang="en-US" sz="1333">
              <a:latin typeface="Arial Black" pitchFamily="34" charset="0"/>
            </a:endParaRPr>
          </a:p>
        </p:txBody>
      </p:sp>
      <p:sp>
        <p:nvSpPr>
          <p:cNvPr id="54275" name="Rectangle 2"/>
          <p:cNvSpPr>
            <a:spLocks noGrp="1" noChangeArrowheads="1"/>
          </p:cNvSpPr>
          <p:nvPr>
            <p:ph type="title" idx="4294967295"/>
          </p:nvPr>
        </p:nvSpPr>
        <p:spPr>
          <a:xfrm>
            <a:off x="1871929" y="231511"/>
            <a:ext cx="9558073" cy="755385"/>
          </a:xfrm>
        </p:spPr>
        <p:txBody>
          <a:bodyPr vert="horz" wrap="square" lIns="104501" tIns="52250" rIns="104501" bIns="52250" numCol="1" rtlCol="0" anchor="ctr" anchorCtr="0" compatLnSpc="1">
            <a:prstTxWarp prst="textNoShape">
              <a:avLst/>
            </a:prstTxWarp>
            <a:normAutofit/>
          </a:bodyPr>
          <a:lstStyle/>
          <a:p>
            <a:pPr defTabSz="1001380">
              <a:defRPr/>
            </a:pPr>
            <a:r>
              <a:rPr lang="en-US" dirty="0" smtClean="0">
                <a:solidFill>
                  <a:srgbClr val="C00000"/>
                </a:solidFill>
              </a:rPr>
              <a:t>4. Tests for Random Numbers</a:t>
            </a:r>
            <a:endParaRPr lang="en-US" sz="3167" dirty="0">
              <a:solidFill>
                <a:srgbClr val="C00000"/>
              </a:solidFill>
            </a:endParaRPr>
          </a:p>
        </p:txBody>
      </p:sp>
      <p:sp>
        <p:nvSpPr>
          <p:cNvPr id="40964" name="Rectangle 3"/>
          <p:cNvSpPr>
            <a:spLocks noGrp="1" noChangeArrowheads="1"/>
          </p:cNvSpPr>
          <p:nvPr>
            <p:ph type="body" sz="half" idx="4294967295"/>
          </p:nvPr>
        </p:nvSpPr>
        <p:spPr>
          <a:xfrm>
            <a:off x="499807" y="973667"/>
            <a:ext cx="10930194" cy="5618238"/>
          </a:xfrm>
        </p:spPr>
        <p:txBody>
          <a:bodyPr vert="horz" wrap="square" lIns="104501" tIns="52250" rIns="104501" bIns="52250" numCol="1" rtlCol="0" anchor="t" anchorCtr="0" compatLnSpc="1">
            <a:prstTxWarp prst="textNoShape">
              <a:avLst/>
            </a:prstTxWarp>
            <a:normAutofit/>
          </a:bodyPr>
          <a:lstStyle/>
          <a:p>
            <a:pPr marL="522482" indent="-522482" defTabSz="1001380">
              <a:buClr>
                <a:srgbClr val="0000FF"/>
              </a:buClr>
              <a:buFont typeface="Wingdings" pitchFamily="2" charset="2"/>
              <a:buChar char="ü"/>
              <a:defRPr/>
            </a:pPr>
            <a:r>
              <a:rPr lang="en-US" sz="2000" dirty="0"/>
              <a:t>Desirable properties of random numbers: </a:t>
            </a:r>
            <a:r>
              <a:rPr lang="en-US" sz="2000" i="1" dirty="0">
                <a:solidFill>
                  <a:srgbClr val="0000FF"/>
                </a:solidFill>
              </a:rPr>
              <a:t>Uniformity </a:t>
            </a:r>
            <a:r>
              <a:rPr lang="en-US" sz="2000" dirty="0">
                <a:solidFill>
                  <a:srgbClr val="0000FF"/>
                </a:solidFill>
              </a:rPr>
              <a:t>and</a:t>
            </a:r>
            <a:r>
              <a:rPr lang="en-US" sz="2000" i="1" dirty="0">
                <a:solidFill>
                  <a:srgbClr val="0000FF"/>
                </a:solidFill>
              </a:rPr>
              <a:t> Independence.</a:t>
            </a:r>
          </a:p>
          <a:p>
            <a:pPr marL="522482" indent="-522482" defTabSz="1001380">
              <a:buClr>
                <a:srgbClr val="0000FF"/>
              </a:buClr>
              <a:buFont typeface="Wingdings" pitchFamily="2" charset="2"/>
              <a:buChar char="ü"/>
              <a:defRPr/>
            </a:pPr>
            <a:r>
              <a:rPr lang="en-US" sz="2000" dirty="0"/>
              <a:t>Number of tests can be performed to check these properties been achieved or not.</a:t>
            </a:r>
          </a:p>
          <a:p>
            <a:pPr marL="522482" indent="-522482" defTabSz="1001380">
              <a:buClr>
                <a:srgbClr val="0000FF"/>
              </a:buClr>
              <a:buFont typeface="Wingdings" pitchFamily="2" charset="2"/>
              <a:buChar char="ü"/>
              <a:defRPr/>
            </a:pPr>
            <a:r>
              <a:rPr lang="en-US" sz="2000" dirty="0"/>
              <a:t>Tests of whether the distribution of the set of random number is uniform are frequently called </a:t>
            </a:r>
            <a:r>
              <a:rPr lang="en-US" sz="2000" dirty="0">
                <a:solidFill>
                  <a:srgbClr val="C00000"/>
                </a:solidFill>
              </a:rPr>
              <a:t>frequency tests. </a:t>
            </a:r>
          </a:p>
          <a:p>
            <a:pPr marL="522482" indent="-522482" defTabSz="1001380">
              <a:buClr>
                <a:srgbClr val="0000FF"/>
              </a:buClr>
              <a:buFont typeface="Wingdings" pitchFamily="2" charset="2"/>
              <a:buChar char="ü"/>
              <a:defRPr/>
            </a:pPr>
            <a:r>
              <a:rPr lang="en-US" sz="2000" dirty="0"/>
              <a:t>Tests of whether the generated numbers are independent of one another are called </a:t>
            </a:r>
            <a:r>
              <a:rPr lang="en-US" sz="2000" dirty="0">
                <a:solidFill>
                  <a:srgbClr val="C00000"/>
                </a:solidFill>
              </a:rPr>
              <a:t>independence tests</a:t>
            </a:r>
          </a:p>
          <a:p>
            <a:pPr marL="375517" indent="-375517" defTabSz="1001380">
              <a:buClr>
                <a:srgbClr val="0000FF"/>
              </a:buClr>
              <a:buNone/>
              <a:defRPr/>
            </a:pPr>
            <a:r>
              <a:rPr lang="en-US" sz="2000" dirty="0">
                <a:solidFill>
                  <a:srgbClr val="0000FF"/>
                </a:solidFill>
              </a:rPr>
              <a:t>Tests for Uniformity</a:t>
            </a:r>
          </a:p>
          <a:p>
            <a:pPr marL="375517" indent="-375517" defTabSz="1001380">
              <a:buClr>
                <a:srgbClr val="0000FF"/>
              </a:buClr>
              <a:buFont typeface="Wingdings" pitchFamily="2" charset="2"/>
              <a:buChar char="ü"/>
              <a:defRPr/>
            </a:pPr>
            <a:r>
              <a:rPr lang="en-US" sz="2000" i="1" dirty="0">
                <a:solidFill>
                  <a:schemeClr val="tx1">
                    <a:lumMod val="60000"/>
                    <a:lumOff val="40000"/>
                  </a:schemeClr>
                </a:solidFill>
              </a:rPr>
              <a:t>Frequency Test</a:t>
            </a:r>
            <a:r>
              <a:rPr lang="en-US" sz="2000" dirty="0">
                <a:solidFill>
                  <a:schemeClr val="tx1">
                    <a:lumMod val="60000"/>
                    <a:lumOff val="40000"/>
                  </a:schemeClr>
                </a:solidFill>
              </a:rPr>
              <a:t>:</a:t>
            </a:r>
            <a:r>
              <a:rPr lang="en-US" sz="2000" dirty="0"/>
              <a:t> Uses the Kolmogorov-Smirnov or the Chi-square test to compare the distribution of the set of numbers generated to a uniform distribution</a:t>
            </a:r>
          </a:p>
          <a:p>
            <a:pPr marL="375517" indent="-375517" defTabSz="1001380">
              <a:buClr>
                <a:srgbClr val="0000FF"/>
              </a:buClr>
              <a:buNone/>
              <a:defRPr/>
            </a:pPr>
            <a:r>
              <a:rPr lang="en-US" sz="2000" dirty="0">
                <a:solidFill>
                  <a:srgbClr val="0000FF"/>
                </a:solidFill>
              </a:rPr>
              <a:t>Tests for Independence</a:t>
            </a:r>
          </a:p>
          <a:p>
            <a:pPr marL="375517" indent="-375517" defTabSz="1001380">
              <a:buClr>
                <a:srgbClr val="0000FF"/>
              </a:buClr>
              <a:buFont typeface="Wingdings" pitchFamily="2" charset="2"/>
              <a:buChar char="ü"/>
              <a:defRPr/>
            </a:pPr>
            <a:r>
              <a:rPr lang="en-US" sz="2000" i="1" dirty="0">
                <a:solidFill>
                  <a:srgbClr val="FF0000"/>
                </a:solidFill>
              </a:rPr>
              <a:t>Runs test:</a:t>
            </a:r>
            <a:r>
              <a:rPr lang="en-US" sz="2000" dirty="0">
                <a:solidFill>
                  <a:srgbClr val="FF0000"/>
                </a:solidFill>
              </a:rPr>
              <a:t> </a:t>
            </a:r>
            <a:r>
              <a:rPr lang="en-US" sz="2000" dirty="0"/>
              <a:t>Tests the runs up and down or the runs above and below the mean by comparing the actual values to expected values. The statistic for comparison is the chi-square.</a:t>
            </a:r>
          </a:p>
          <a:p>
            <a:pPr marL="375517" indent="-375517" defTabSz="1001380">
              <a:buClr>
                <a:srgbClr val="0000FF"/>
              </a:buClr>
              <a:buFont typeface="Wingdings" pitchFamily="2" charset="2"/>
              <a:buChar char="ü"/>
              <a:defRPr/>
            </a:pPr>
            <a:r>
              <a:rPr lang="en-US" sz="2000" i="1" dirty="0">
                <a:solidFill>
                  <a:srgbClr val="FF0000"/>
                </a:solidFill>
              </a:rPr>
              <a:t>Autocorrelation test: </a:t>
            </a:r>
            <a:r>
              <a:rPr lang="en-US" sz="2000" dirty="0"/>
              <a:t>Tests the correlation between numbers and compares the sample correlation to the expected correlation of zero.</a:t>
            </a:r>
          </a:p>
          <a:p>
            <a:pPr marL="957884" lvl="1" indent="-435402" defTabSz="1001380">
              <a:buNone/>
              <a:defRPr/>
            </a:pPr>
            <a:endParaRPr lang="en-US" sz="2250" dirty="0"/>
          </a:p>
        </p:txBody>
      </p:sp>
    </p:spTree>
    <p:extLst>
      <p:ext uri="{BB962C8B-B14F-4D97-AF65-F5344CB8AC3E}">
        <p14:creationId xmlns:p14="http://schemas.microsoft.com/office/powerpoint/2010/main" val="36557789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BB46CCDA-B819-45CA-9743-B46ED9015B67}" type="slidenum">
              <a:rPr lang="en-US" sz="1333">
                <a:latin typeface="Arial Black" pitchFamily="34" charset="0"/>
              </a:rPr>
              <a:pPr algn="r" eaLnBrk="1" hangingPunct="1"/>
              <a:t>21</a:t>
            </a:fld>
            <a:endParaRPr lang="en-US" sz="1333">
              <a:latin typeface="Arial Black" pitchFamily="34" charset="0"/>
            </a:endParaRPr>
          </a:p>
        </p:txBody>
      </p:sp>
      <p:sp>
        <p:nvSpPr>
          <p:cNvPr id="33795" name="Rectangle 2"/>
          <p:cNvSpPr>
            <a:spLocks noGrp="1" noChangeArrowheads="1"/>
          </p:cNvSpPr>
          <p:nvPr>
            <p:ph type="title" idx="4294967295"/>
          </p:nvPr>
        </p:nvSpPr>
        <p:spPr>
          <a:xfrm>
            <a:off x="1656292" y="0"/>
            <a:ext cx="9773708" cy="973667"/>
          </a:xfrm>
        </p:spPr>
        <p:txBody>
          <a:bodyPr vert="horz" wrap="square" lIns="104501" tIns="52250" rIns="104501" bIns="52250" numCol="1" rtlCol="0" anchor="ctr" anchorCtr="0" compatLnSpc="1">
            <a:prstTxWarp prst="textNoShape">
              <a:avLst/>
            </a:prstTxWarp>
            <a:normAutofit/>
          </a:bodyPr>
          <a:lstStyle/>
          <a:p>
            <a:r>
              <a:rPr lang="en-US" dirty="0" smtClean="0"/>
              <a:t> </a:t>
            </a:r>
            <a:r>
              <a:rPr lang="en-US" dirty="0" smtClean="0">
                <a:solidFill>
                  <a:srgbClr val="C00000"/>
                </a:solidFill>
              </a:rPr>
              <a:t>Tests for Random Numbers  </a:t>
            </a:r>
            <a:r>
              <a:rPr lang="en-US" altLang="ko-KR" dirty="0" smtClean="0">
                <a:solidFill>
                  <a:srgbClr val="C00000"/>
                </a:solidFill>
                <a:ea typeface="굴림" pitchFamily="34" charset="-127"/>
              </a:rPr>
              <a:t>(cont.)</a:t>
            </a:r>
            <a:r>
              <a:rPr lang="en-US" dirty="0" smtClean="0">
                <a:solidFill>
                  <a:srgbClr val="C00000"/>
                </a:solidFill>
              </a:rPr>
              <a:t> </a:t>
            </a:r>
          </a:p>
        </p:txBody>
      </p:sp>
      <p:sp>
        <p:nvSpPr>
          <p:cNvPr id="41988" name="Rectangle 3"/>
          <p:cNvSpPr>
            <a:spLocks noGrp="1" noChangeArrowheads="1"/>
          </p:cNvSpPr>
          <p:nvPr>
            <p:ph type="body" sz="half" idx="4294967295"/>
          </p:nvPr>
        </p:nvSpPr>
        <p:spPr>
          <a:xfrm>
            <a:off x="1516064" y="986896"/>
            <a:ext cx="9913938" cy="5261240"/>
          </a:xfrm>
        </p:spPr>
        <p:txBody>
          <a:bodyPr vert="horz" wrap="square" lIns="104501" tIns="52250" rIns="104501" bIns="52250" numCol="1" rtlCol="0" anchor="t" anchorCtr="0" compatLnSpc="1">
            <a:prstTxWarp prst="textNoShape">
              <a:avLst/>
            </a:prstTxWarp>
            <a:normAutofit/>
          </a:bodyPr>
          <a:lstStyle/>
          <a:p>
            <a:pPr marL="0" indent="0" defTabSz="1001380">
              <a:buNone/>
              <a:defRPr/>
            </a:pPr>
            <a:r>
              <a:rPr lang="en-US" sz="2333" dirty="0"/>
              <a:t>Two categories:</a:t>
            </a:r>
          </a:p>
          <a:p>
            <a:pPr marL="813622" lvl="1" indent="-312932" defTabSz="1001380">
              <a:defRPr/>
            </a:pPr>
            <a:r>
              <a:rPr lang="en-US" sz="2333" dirty="0">
                <a:solidFill>
                  <a:srgbClr val="FF0000"/>
                </a:solidFill>
              </a:rPr>
              <a:t>Testing for uniformity. The hypotheses are:</a:t>
            </a:r>
          </a:p>
          <a:p>
            <a:pPr marL="813622" lvl="1" indent="-312932" defTabSz="1001380">
              <a:buNone/>
              <a:defRPr/>
            </a:pPr>
            <a:r>
              <a:rPr lang="en-US" sz="2333" i="1" dirty="0"/>
              <a:t>H</a:t>
            </a:r>
            <a:r>
              <a:rPr lang="en-US" sz="2333" i="1" baseline="-25000" dirty="0"/>
              <a:t>0</a:t>
            </a:r>
            <a:r>
              <a:rPr lang="en-US" sz="2333" i="1" dirty="0"/>
              <a:t>:  </a:t>
            </a:r>
            <a:r>
              <a:rPr lang="en-US" sz="2333" i="1" dirty="0" err="1"/>
              <a:t>R</a:t>
            </a:r>
            <a:r>
              <a:rPr lang="en-US" sz="2333" i="1" baseline="-25000" dirty="0" err="1"/>
              <a:t>i</a:t>
            </a:r>
            <a:r>
              <a:rPr lang="en-US" sz="2333" i="1" dirty="0"/>
              <a:t> ~ U[0,1]  (</a:t>
            </a:r>
            <a:r>
              <a:rPr lang="en-US" sz="2333" dirty="0" err="1"/>
              <a:t>ie</a:t>
            </a:r>
            <a:r>
              <a:rPr lang="en-US" sz="2333" dirty="0"/>
              <a:t>) numbers are uniformly generated</a:t>
            </a:r>
            <a:endParaRPr lang="en-US" sz="2333" i="1" dirty="0"/>
          </a:p>
          <a:p>
            <a:pPr marL="813622" lvl="1" indent="-312932" defTabSz="1001380">
              <a:buNone/>
              <a:defRPr/>
            </a:pPr>
            <a:r>
              <a:rPr lang="en-US" sz="2333" i="1" dirty="0"/>
              <a:t>H</a:t>
            </a:r>
            <a:r>
              <a:rPr lang="en-US" sz="2333" i="1" baseline="-25000" dirty="0"/>
              <a:t>1</a:t>
            </a:r>
            <a:r>
              <a:rPr lang="en-US" sz="2333" i="1" dirty="0"/>
              <a:t>: </a:t>
            </a:r>
            <a:r>
              <a:rPr lang="en-US" sz="2333" i="1" dirty="0" err="1"/>
              <a:t>R</a:t>
            </a:r>
            <a:r>
              <a:rPr lang="en-US" sz="2333" i="1" baseline="-25000" dirty="0" err="1"/>
              <a:t>i</a:t>
            </a:r>
            <a:r>
              <a:rPr lang="en-US" sz="2333" i="1" dirty="0"/>
              <a:t>     U[0,1] </a:t>
            </a:r>
            <a:r>
              <a:rPr lang="en-US" sz="2333" dirty="0"/>
              <a:t>(</a:t>
            </a:r>
            <a:r>
              <a:rPr lang="en-US" sz="2333" dirty="0" err="1"/>
              <a:t>ie</a:t>
            </a:r>
            <a:r>
              <a:rPr lang="en-US" sz="2333" dirty="0"/>
              <a:t>) numbers  are not uniformly distributed </a:t>
            </a:r>
          </a:p>
          <a:p>
            <a:pPr marL="1251726" lvl="2" indent="-250345" defTabSz="1001380">
              <a:defRPr/>
            </a:pPr>
            <a:r>
              <a:rPr lang="en-US" sz="2333" dirty="0"/>
              <a:t>Failure to reject the null hypothesis, </a:t>
            </a:r>
            <a:r>
              <a:rPr lang="en-US" sz="2333" i="1" dirty="0"/>
              <a:t>H</a:t>
            </a:r>
            <a:r>
              <a:rPr lang="en-US" sz="2333" i="1" baseline="-25000" dirty="0"/>
              <a:t>0</a:t>
            </a:r>
            <a:r>
              <a:rPr lang="en-US" sz="2333" dirty="0"/>
              <a:t>, means that evidence of non-uniformity has not been detected.</a:t>
            </a:r>
          </a:p>
          <a:p>
            <a:pPr marL="813622" lvl="1" indent="-312932" defTabSz="1001380">
              <a:defRPr/>
            </a:pPr>
            <a:r>
              <a:rPr lang="en-US" sz="2333" dirty="0">
                <a:solidFill>
                  <a:srgbClr val="FF0000"/>
                </a:solidFill>
              </a:rPr>
              <a:t>Testing for independence. The hypotheses are:</a:t>
            </a:r>
          </a:p>
          <a:p>
            <a:pPr marL="813622" lvl="1" indent="-312932" defTabSz="1001380">
              <a:buNone/>
              <a:defRPr/>
            </a:pPr>
            <a:r>
              <a:rPr lang="en-US" sz="2333" dirty="0"/>
              <a:t>	</a:t>
            </a:r>
            <a:r>
              <a:rPr lang="en-US" sz="2333" i="1" dirty="0"/>
              <a:t>H</a:t>
            </a:r>
            <a:r>
              <a:rPr lang="en-US" sz="2333" i="1" baseline="-25000" dirty="0"/>
              <a:t>0</a:t>
            </a:r>
            <a:r>
              <a:rPr lang="en-US" sz="2333" i="1" dirty="0"/>
              <a:t>:   </a:t>
            </a:r>
            <a:r>
              <a:rPr lang="en-US" sz="2333" i="1" dirty="0" err="1"/>
              <a:t>R</a:t>
            </a:r>
            <a:r>
              <a:rPr lang="en-US" sz="2333" i="1" baseline="-25000" dirty="0" err="1"/>
              <a:t>i</a:t>
            </a:r>
            <a:r>
              <a:rPr lang="en-US" sz="2333" dirty="0"/>
              <a:t> ~ independently distributed</a:t>
            </a:r>
          </a:p>
          <a:p>
            <a:pPr marL="813622" lvl="1" indent="-312932" defTabSz="1001380">
              <a:buNone/>
              <a:defRPr/>
            </a:pPr>
            <a:r>
              <a:rPr lang="en-US" sz="2333" dirty="0"/>
              <a:t>	</a:t>
            </a:r>
            <a:r>
              <a:rPr lang="en-US" sz="2333" i="1" dirty="0"/>
              <a:t>H</a:t>
            </a:r>
            <a:r>
              <a:rPr lang="en-US" sz="2333" i="1" baseline="-25000" dirty="0"/>
              <a:t>1</a:t>
            </a:r>
            <a:r>
              <a:rPr lang="en-US" sz="2333" i="1" dirty="0"/>
              <a:t>:   </a:t>
            </a:r>
            <a:r>
              <a:rPr lang="en-US" sz="2333" i="1" dirty="0" err="1"/>
              <a:t>R</a:t>
            </a:r>
            <a:r>
              <a:rPr lang="en-US" sz="2333" i="1" baseline="-25000" dirty="0" err="1"/>
              <a:t>i</a:t>
            </a:r>
            <a:r>
              <a:rPr lang="en-US" sz="2333" dirty="0"/>
              <a:t>     independently distributed</a:t>
            </a:r>
          </a:p>
          <a:p>
            <a:pPr marL="1251726" lvl="2" indent="-250345" defTabSz="1001380">
              <a:defRPr/>
            </a:pPr>
            <a:r>
              <a:rPr lang="en-US" sz="2333" dirty="0"/>
              <a:t>Failure to reject the null hypothesis, </a:t>
            </a:r>
            <a:r>
              <a:rPr lang="en-US" sz="2333" i="1" dirty="0"/>
              <a:t>H</a:t>
            </a:r>
            <a:r>
              <a:rPr lang="en-US" sz="2333" i="1" baseline="-25000" dirty="0"/>
              <a:t>0</a:t>
            </a:r>
            <a:r>
              <a:rPr lang="en-US" sz="2333" dirty="0"/>
              <a:t>, means that evidence of dependence has not been detected.</a:t>
            </a:r>
          </a:p>
        </p:txBody>
      </p:sp>
      <p:pic>
        <p:nvPicPr>
          <p:cNvPr id="33797" name="Picture 9"/>
          <p:cNvPicPr>
            <a:picLocks noChangeAspect="1" noChangeArrowheads="1"/>
          </p:cNvPicPr>
          <p:nvPr/>
        </p:nvPicPr>
        <p:blipFill>
          <a:blip r:embed="rId3"/>
          <a:srcRect/>
          <a:stretch>
            <a:fillRect/>
          </a:stretch>
        </p:blipFill>
        <p:spPr bwMode="auto">
          <a:xfrm>
            <a:off x="2794002" y="2356305"/>
            <a:ext cx="233658" cy="256268"/>
          </a:xfrm>
          <a:prstGeom prst="rect">
            <a:avLst/>
          </a:prstGeom>
          <a:noFill/>
          <a:ln w="9525">
            <a:noFill/>
            <a:miter lim="800000"/>
            <a:headEnd/>
            <a:tailEnd/>
          </a:ln>
        </p:spPr>
      </p:pic>
      <p:pic>
        <p:nvPicPr>
          <p:cNvPr id="33798" name="Picture 10"/>
          <p:cNvPicPr>
            <a:picLocks noChangeAspect="1" noChangeArrowheads="1"/>
          </p:cNvPicPr>
          <p:nvPr/>
        </p:nvPicPr>
        <p:blipFill>
          <a:blip r:embed="rId3"/>
          <a:srcRect/>
          <a:stretch>
            <a:fillRect/>
          </a:stretch>
        </p:blipFill>
        <p:spPr bwMode="auto">
          <a:xfrm>
            <a:off x="3193521" y="4444435"/>
            <a:ext cx="287073" cy="313531"/>
          </a:xfrm>
          <a:prstGeom prst="rect">
            <a:avLst/>
          </a:prstGeom>
          <a:noFill/>
          <a:ln w="9525">
            <a:noFill/>
            <a:miter lim="800000"/>
            <a:headEnd/>
            <a:tailEnd/>
          </a:ln>
        </p:spPr>
      </p:pic>
    </p:spTree>
    <p:extLst>
      <p:ext uri="{BB962C8B-B14F-4D97-AF65-F5344CB8AC3E}">
        <p14:creationId xmlns:p14="http://schemas.microsoft.com/office/powerpoint/2010/main" val="40766038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40958E82-7C02-46A2-8C68-28911C5B30A7}" type="slidenum">
              <a:rPr lang="en-US" sz="1333">
                <a:latin typeface="Arial Black" pitchFamily="34" charset="0"/>
              </a:rPr>
              <a:pPr algn="r" eaLnBrk="1" hangingPunct="1"/>
              <a:t>22</a:t>
            </a:fld>
            <a:endParaRPr lang="en-US" sz="1333">
              <a:latin typeface="Arial Black" pitchFamily="34" charset="0"/>
            </a:endParaRPr>
          </a:p>
        </p:txBody>
      </p:sp>
      <p:sp>
        <p:nvSpPr>
          <p:cNvPr id="34819" name="Rectangle 2"/>
          <p:cNvSpPr>
            <a:spLocks noGrp="1" noChangeArrowheads="1"/>
          </p:cNvSpPr>
          <p:nvPr>
            <p:ph type="title" idx="4294967295"/>
          </p:nvPr>
        </p:nvSpPr>
        <p:spPr>
          <a:xfrm>
            <a:off x="1871929" y="0"/>
            <a:ext cx="9558073" cy="1074208"/>
          </a:xfrm>
        </p:spPr>
        <p:txBody>
          <a:bodyPr vert="horz" wrap="square" lIns="104501" tIns="52250" rIns="104501" bIns="52250" numCol="1" rtlCol="0" anchor="ctr" anchorCtr="0" compatLnSpc="1">
            <a:prstTxWarp prst="textNoShape">
              <a:avLst/>
            </a:prstTxWarp>
            <a:normAutofit/>
          </a:bodyPr>
          <a:lstStyle/>
          <a:p>
            <a:r>
              <a:rPr lang="en-US" dirty="0" smtClean="0"/>
              <a:t> </a:t>
            </a:r>
            <a:r>
              <a:rPr lang="en-US" dirty="0" smtClean="0">
                <a:solidFill>
                  <a:srgbClr val="C00000"/>
                </a:solidFill>
              </a:rPr>
              <a:t>Tests for Random Numbers</a:t>
            </a:r>
            <a:r>
              <a:rPr lang="en-US" altLang="ko-KR" dirty="0" smtClean="0">
                <a:solidFill>
                  <a:srgbClr val="C00000"/>
                </a:solidFill>
                <a:ea typeface="굴림" pitchFamily="34" charset="-127"/>
              </a:rPr>
              <a:t>(cont.)</a:t>
            </a:r>
            <a:r>
              <a:rPr lang="en-US" dirty="0" smtClean="0">
                <a:solidFill>
                  <a:srgbClr val="C00000"/>
                </a:solidFill>
              </a:rPr>
              <a:t> </a:t>
            </a:r>
          </a:p>
        </p:txBody>
      </p:sp>
      <p:sp>
        <p:nvSpPr>
          <p:cNvPr id="34820" name="Rectangle 3"/>
          <p:cNvSpPr>
            <a:spLocks noGrp="1" noChangeArrowheads="1"/>
          </p:cNvSpPr>
          <p:nvPr>
            <p:ph type="body" sz="half" idx="4294967295"/>
          </p:nvPr>
        </p:nvSpPr>
        <p:spPr>
          <a:xfrm>
            <a:off x="1149047" y="1447271"/>
            <a:ext cx="9641856" cy="4800865"/>
          </a:xfrm>
        </p:spPr>
        <p:txBody>
          <a:bodyPr vert="horz" wrap="square" lIns="104501" tIns="52250" rIns="104501" bIns="52250" numCol="1" rtlCol="0" anchor="t" anchorCtr="0" compatLnSpc="1">
            <a:prstTxWarp prst="textNoShape">
              <a:avLst/>
            </a:prstTxWarp>
            <a:normAutofit/>
          </a:bodyPr>
          <a:lstStyle/>
          <a:p>
            <a:pPr marL="0" indent="0">
              <a:buNone/>
            </a:pPr>
            <a:r>
              <a:rPr lang="en-US" sz="2333" dirty="0"/>
              <a:t>For each test, a </a:t>
            </a:r>
            <a:r>
              <a:rPr lang="en-US" sz="2333" i="1" dirty="0"/>
              <a:t>Level of significance </a:t>
            </a:r>
            <a:r>
              <a:rPr lang="en-US" sz="2333" dirty="0">
                <a:sym typeface="Symbol" pitchFamily="18" charset="2"/>
              </a:rPr>
              <a:t></a:t>
            </a:r>
            <a:r>
              <a:rPr lang="en-US" sz="2333" dirty="0"/>
              <a:t> must be stated.</a:t>
            </a:r>
          </a:p>
          <a:p>
            <a:pPr marL="0" indent="0">
              <a:buNone/>
            </a:pPr>
            <a:r>
              <a:rPr lang="en-US" sz="2333" dirty="0"/>
              <a:t>The level </a:t>
            </a:r>
            <a:r>
              <a:rPr lang="en-US" sz="2333" dirty="0">
                <a:sym typeface="Symbol" pitchFamily="18" charset="2"/>
              </a:rPr>
              <a:t></a:t>
            </a:r>
            <a:r>
              <a:rPr lang="en-US" sz="2333" dirty="0"/>
              <a:t> , is the probability of rejecting the null hypothesis </a:t>
            </a:r>
            <a:r>
              <a:rPr lang="en-US" sz="2333" i="1" dirty="0"/>
              <a:t>H</a:t>
            </a:r>
            <a:r>
              <a:rPr lang="en-US" sz="2333" i="1" baseline="-25000" dirty="0"/>
              <a:t>0</a:t>
            </a:r>
            <a:r>
              <a:rPr lang="en-US" sz="2333" dirty="0"/>
              <a:t> when the null hypothesis is true:</a:t>
            </a:r>
          </a:p>
          <a:p>
            <a:pPr marL="0" indent="0">
              <a:buNone/>
            </a:pPr>
            <a:r>
              <a:rPr lang="en-US" sz="2333" dirty="0"/>
              <a:t>  </a:t>
            </a:r>
            <a:r>
              <a:rPr lang="en-US" sz="2333" i="1" dirty="0"/>
              <a:t>			</a:t>
            </a:r>
            <a:r>
              <a:rPr lang="en-US" sz="2333" dirty="0">
                <a:sym typeface="Symbol" pitchFamily="18" charset="2"/>
              </a:rPr>
              <a:t> </a:t>
            </a:r>
            <a:r>
              <a:rPr lang="en-US" sz="2333" i="1" dirty="0"/>
              <a:t> = P(reject H</a:t>
            </a:r>
            <a:r>
              <a:rPr lang="en-US" sz="2333" i="1" baseline="-25000" dirty="0"/>
              <a:t>0</a:t>
            </a:r>
            <a:r>
              <a:rPr lang="en-US" sz="2333" i="1" dirty="0"/>
              <a:t>|H</a:t>
            </a:r>
            <a:r>
              <a:rPr lang="en-US" sz="2333" i="1" baseline="-25000" dirty="0"/>
              <a:t>0</a:t>
            </a:r>
            <a:r>
              <a:rPr lang="en-US" sz="2333" i="1" dirty="0"/>
              <a:t> is true)</a:t>
            </a:r>
          </a:p>
          <a:p>
            <a:pPr marL="0" indent="0">
              <a:buNone/>
            </a:pPr>
            <a:r>
              <a:rPr lang="en-US" sz="2333" dirty="0"/>
              <a:t>The decision maker sets the value of </a:t>
            </a:r>
            <a:r>
              <a:rPr lang="en-US" sz="2333" dirty="0">
                <a:sym typeface="Symbol" pitchFamily="18" charset="2"/>
              </a:rPr>
              <a:t></a:t>
            </a:r>
            <a:r>
              <a:rPr lang="en-US" sz="2333" dirty="0"/>
              <a:t> for any test Frequently </a:t>
            </a:r>
            <a:r>
              <a:rPr lang="en-US" sz="2333" i="1" dirty="0"/>
              <a:t>a</a:t>
            </a:r>
            <a:r>
              <a:rPr lang="en-US" sz="2333" dirty="0"/>
              <a:t> is set to 0.01 or 0.05</a:t>
            </a:r>
          </a:p>
        </p:txBody>
      </p:sp>
    </p:spTree>
    <p:extLst>
      <p:ext uri="{BB962C8B-B14F-4D97-AF65-F5344CB8AC3E}">
        <p14:creationId xmlns:p14="http://schemas.microsoft.com/office/powerpoint/2010/main" val="201295481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FBABC899-82AB-4F15-97A3-8CC02E4F1042}" type="slidenum">
              <a:rPr lang="en-US" sz="1333">
                <a:latin typeface="Arial Black" pitchFamily="34" charset="0"/>
              </a:rPr>
              <a:pPr algn="r" eaLnBrk="1" hangingPunct="1"/>
              <a:t>23</a:t>
            </a:fld>
            <a:endParaRPr lang="en-US" sz="1333">
              <a:latin typeface="Arial Black" pitchFamily="34" charset="0"/>
            </a:endParaRPr>
          </a:p>
        </p:txBody>
      </p:sp>
      <p:sp>
        <p:nvSpPr>
          <p:cNvPr id="35843" name="Rectangle 2"/>
          <p:cNvSpPr>
            <a:spLocks noGrp="1" noChangeArrowheads="1"/>
          </p:cNvSpPr>
          <p:nvPr>
            <p:ph type="title" idx="4294967295"/>
          </p:nvPr>
        </p:nvSpPr>
        <p:spPr>
          <a:xfrm>
            <a:off x="1613958" y="0"/>
            <a:ext cx="9816042" cy="1074208"/>
          </a:xfrm>
        </p:spPr>
        <p:txBody>
          <a:bodyPr vert="horz" wrap="square" lIns="104501" tIns="52250" rIns="104501" bIns="52250" numCol="1" rtlCol="0" anchor="ctr" anchorCtr="0" compatLnSpc="1">
            <a:prstTxWarp prst="textNoShape">
              <a:avLst/>
            </a:prstTxWarp>
            <a:normAutofit/>
          </a:bodyPr>
          <a:lstStyle/>
          <a:p>
            <a:r>
              <a:rPr lang="en-US" dirty="0" smtClean="0"/>
              <a:t>  </a:t>
            </a:r>
            <a:r>
              <a:rPr lang="en-US" dirty="0" smtClean="0">
                <a:solidFill>
                  <a:srgbClr val="C00000"/>
                </a:solidFill>
              </a:rPr>
              <a:t>Tests for Random Numbers</a:t>
            </a:r>
            <a:r>
              <a:rPr lang="en-US" altLang="ko-KR" dirty="0" smtClean="0">
                <a:solidFill>
                  <a:srgbClr val="C00000"/>
                </a:solidFill>
                <a:ea typeface="굴림" pitchFamily="34" charset="-127"/>
              </a:rPr>
              <a:t>(cont.)</a:t>
            </a:r>
            <a:r>
              <a:rPr lang="en-US" dirty="0" smtClean="0">
                <a:solidFill>
                  <a:srgbClr val="C00000"/>
                </a:solidFill>
              </a:rPr>
              <a:t>   </a:t>
            </a:r>
          </a:p>
        </p:txBody>
      </p:sp>
      <p:sp>
        <p:nvSpPr>
          <p:cNvPr id="44036" name="Rectangle 3"/>
          <p:cNvSpPr>
            <a:spLocks noGrp="1" noChangeArrowheads="1"/>
          </p:cNvSpPr>
          <p:nvPr>
            <p:ph type="body" sz="half" idx="4294967295"/>
          </p:nvPr>
        </p:nvSpPr>
        <p:spPr>
          <a:xfrm>
            <a:off x="426065" y="1447271"/>
            <a:ext cx="11118646" cy="4800865"/>
          </a:xfrm>
        </p:spPr>
        <p:txBody>
          <a:bodyPr vert="horz" wrap="square" lIns="104501" tIns="52250" rIns="104501" bIns="52250" numCol="1" rtlCol="0" anchor="t" anchorCtr="0" compatLnSpc="1">
            <a:prstTxWarp prst="textNoShape">
              <a:avLst/>
            </a:prstTxWarp>
            <a:normAutofit/>
          </a:bodyPr>
          <a:lstStyle/>
          <a:p>
            <a:pPr marL="0" indent="0" defTabSz="1001380">
              <a:buNone/>
              <a:defRPr/>
            </a:pPr>
            <a:r>
              <a:rPr lang="en-US" sz="2333" dirty="0">
                <a:solidFill>
                  <a:srgbClr val="0000FF"/>
                </a:solidFill>
              </a:rPr>
              <a:t>When to use these tests?</a:t>
            </a:r>
          </a:p>
          <a:p>
            <a:pPr marL="813622" lvl="1" indent="-312932" defTabSz="1001380">
              <a:buClr>
                <a:srgbClr val="0000FF"/>
              </a:buClr>
              <a:buFont typeface="Wingdings" pitchFamily="2" charset="2"/>
              <a:buChar char="ü"/>
              <a:defRPr/>
            </a:pPr>
            <a:r>
              <a:rPr lang="en-US" sz="2333" dirty="0"/>
              <a:t>If a well-known simulation languages or random-number generators is used, it is probably unnecessary to test</a:t>
            </a:r>
          </a:p>
          <a:p>
            <a:pPr marL="813622" lvl="1" indent="-312932" defTabSz="1001380">
              <a:buClr>
                <a:srgbClr val="0000FF"/>
              </a:buClr>
              <a:buFont typeface="Wingdings" pitchFamily="2" charset="2"/>
              <a:buChar char="ü"/>
              <a:defRPr/>
            </a:pPr>
            <a:r>
              <a:rPr lang="en-US" sz="2333" dirty="0"/>
              <a:t>If the generator is not explicitly known or documented, e.g., spreadsheet programs, symbolic/numerical calculators, tests should be applied to many sample numbers.</a:t>
            </a:r>
          </a:p>
          <a:p>
            <a:pPr marL="0" indent="0" defTabSz="1001380">
              <a:buNone/>
              <a:defRPr/>
            </a:pPr>
            <a:r>
              <a:rPr lang="en-US" sz="2333" dirty="0">
                <a:solidFill>
                  <a:srgbClr val="0000FF"/>
                </a:solidFill>
              </a:rPr>
              <a:t>Types of tests:</a:t>
            </a:r>
          </a:p>
          <a:p>
            <a:pPr marL="813622" lvl="1" indent="-312932" defTabSz="1001380">
              <a:buClr>
                <a:srgbClr val="0000FF"/>
              </a:buClr>
              <a:buFont typeface="Wingdings" pitchFamily="2" charset="2"/>
              <a:buChar char="ü"/>
              <a:defRPr/>
            </a:pPr>
            <a:r>
              <a:rPr lang="en-US" sz="2333" i="1" dirty="0"/>
              <a:t>Theoretical tests</a:t>
            </a:r>
            <a:r>
              <a:rPr lang="en-US" sz="2333" dirty="0"/>
              <a:t>: evaluate the choices of </a:t>
            </a:r>
            <a:r>
              <a:rPr lang="en-US" sz="2333" i="1" dirty="0"/>
              <a:t>m, a</a:t>
            </a:r>
            <a:r>
              <a:rPr lang="en-US" sz="2333" dirty="0"/>
              <a:t>, and </a:t>
            </a:r>
            <a:r>
              <a:rPr lang="en-US" sz="2333" i="1" dirty="0"/>
              <a:t>c</a:t>
            </a:r>
            <a:r>
              <a:rPr lang="en-US" sz="2333" dirty="0"/>
              <a:t> without actually generating any numbers</a:t>
            </a:r>
          </a:p>
          <a:p>
            <a:pPr marL="813622" lvl="1" indent="-312932" defTabSz="1001380">
              <a:buClr>
                <a:srgbClr val="0000FF"/>
              </a:buClr>
              <a:buFont typeface="Wingdings" pitchFamily="2" charset="2"/>
              <a:buChar char="ü"/>
              <a:defRPr/>
            </a:pPr>
            <a:r>
              <a:rPr lang="en-US" sz="2333" i="1" dirty="0"/>
              <a:t>Empirical tests or Statistical test</a:t>
            </a:r>
            <a:r>
              <a:rPr lang="en-US" sz="2333" dirty="0"/>
              <a:t>: applied to actual sequences of numbers produced.  </a:t>
            </a:r>
            <a:r>
              <a:rPr lang="en-US" sz="2333" i="1" dirty="0"/>
              <a:t> </a:t>
            </a:r>
          </a:p>
          <a:p>
            <a:pPr marL="813622" lvl="1" indent="-312932" defTabSz="1001380">
              <a:buNone/>
              <a:defRPr/>
            </a:pPr>
            <a:r>
              <a:rPr lang="en-US" sz="2333" dirty="0"/>
              <a:t>   Here </a:t>
            </a:r>
            <a:r>
              <a:rPr lang="en-US" sz="2333" i="1" dirty="0"/>
              <a:t>we emphasize empirical tests</a:t>
            </a:r>
            <a:r>
              <a:rPr lang="en-US" sz="2333" dirty="0"/>
              <a:t> that are applied to actual sequences of numbers produced by a generator.</a:t>
            </a:r>
          </a:p>
          <a:p>
            <a:pPr marL="813622" lvl="1" indent="-312932" defTabSz="1001380">
              <a:defRPr/>
            </a:pPr>
            <a:endParaRPr lang="en-US" sz="2250" dirty="0"/>
          </a:p>
        </p:txBody>
      </p:sp>
    </p:spTree>
    <p:extLst>
      <p:ext uri="{BB962C8B-B14F-4D97-AF65-F5344CB8AC3E}">
        <p14:creationId xmlns:p14="http://schemas.microsoft.com/office/powerpoint/2010/main" val="353031621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54FBB9FD-F049-4B67-BB87-4434B869431C}" type="slidenum">
              <a:rPr lang="en-US" sz="1333">
                <a:latin typeface="Arial Black" pitchFamily="34" charset="0"/>
              </a:rPr>
              <a:pPr algn="r" eaLnBrk="1" hangingPunct="1"/>
              <a:t>24</a:t>
            </a:fld>
            <a:endParaRPr lang="en-US" sz="1333">
              <a:latin typeface="Arial Black" pitchFamily="34" charset="0"/>
            </a:endParaRPr>
          </a:p>
        </p:txBody>
      </p:sp>
      <p:sp>
        <p:nvSpPr>
          <p:cNvPr id="36867" name="Rectangle 2"/>
          <p:cNvSpPr>
            <a:spLocks noGrp="1" noChangeArrowheads="1"/>
          </p:cNvSpPr>
          <p:nvPr>
            <p:ph type="title" idx="4294967295"/>
          </p:nvPr>
        </p:nvSpPr>
        <p:spPr>
          <a:xfrm>
            <a:off x="1871929" y="1"/>
            <a:ext cx="9558073" cy="886354"/>
          </a:xfrm>
        </p:spPr>
        <p:txBody>
          <a:bodyPr vert="horz" wrap="square" lIns="104501" tIns="52250" rIns="104501" bIns="52250" numCol="1" rtlCol="0" anchor="ctr" anchorCtr="0" compatLnSpc="1">
            <a:prstTxWarp prst="textNoShape">
              <a:avLst/>
            </a:prstTxWarp>
            <a:normAutofit/>
          </a:bodyPr>
          <a:lstStyle/>
          <a:p>
            <a:r>
              <a:rPr lang="en-US" dirty="0" smtClean="0">
                <a:solidFill>
                  <a:srgbClr val="C00000"/>
                </a:solidFill>
              </a:rPr>
              <a:t>Test of uniformity</a:t>
            </a:r>
          </a:p>
        </p:txBody>
      </p:sp>
      <p:sp>
        <p:nvSpPr>
          <p:cNvPr id="45060" name="Rectangle 3"/>
          <p:cNvSpPr>
            <a:spLocks noGrp="1" noChangeArrowheads="1"/>
          </p:cNvSpPr>
          <p:nvPr>
            <p:ph type="body" sz="half" idx="4294967295"/>
          </p:nvPr>
        </p:nvSpPr>
        <p:spPr>
          <a:xfrm>
            <a:off x="573549" y="1132418"/>
            <a:ext cx="10700774" cy="5115719"/>
          </a:xfrm>
        </p:spPr>
        <p:txBody>
          <a:bodyPr vert="horz" wrap="square" lIns="104501" tIns="52250" rIns="104501" bIns="52250" numCol="1" rtlCol="0" anchor="t" anchorCtr="0" compatLnSpc="1">
            <a:prstTxWarp prst="textNoShape">
              <a:avLst/>
            </a:prstTxWarp>
            <a:normAutofit/>
          </a:bodyPr>
          <a:lstStyle/>
          <a:p>
            <a:pPr marL="0" indent="0" defTabSz="1001380">
              <a:buNone/>
              <a:defRPr/>
            </a:pPr>
            <a:r>
              <a:rPr lang="en-US" sz="2667" dirty="0">
                <a:solidFill>
                  <a:schemeClr val="tx1">
                    <a:lumMod val="60000"/>
                    <a:lumOff val="40000"/>
                  </a:schemeClr>
                </a:solidFill>
              </a:rPr>
              <a:t>Frequency Tests</a:t>
            </a:r>
          </a:p>
          <a:p>
            <a:pPr marL="0" indent="0" defTabSz="1001380">
              <a:buNone/>
              <a:defRPr/>
            </a:pPr>
            <a:r>
              <a:rPr lang="en-US" sz="2667" dirty="0">
                <a:solidFill>
                  <a:schemeClr val="tx1">
                    <a:lumMod val="60000"/>
                    <a:lumOff val="40000"/>
                  </a:schemeClr>
                </a:solidFill>
              </a:rPr>
              <a:t>Two different methods:</a:t>
            </a:r>
          </a:p>
          <a:p>
            <a:pPr marL="929298" lvl="1" indent="-428608" defTabSz="1001380">
              <a:buClr>
                <a:srgbClr val="0000FF"/>
              </a:buClr>
              <a:buFont typeface="+mj-lt"/>
              <a:buAutoNum type="arabicPeriod"/>
              <a:defRPr/>
            </a:pPr>
            <a:r>
              <a:rPr lang="en-US" sz="2667" dirty="0">
                <a:solidFill>
                  <a:schemeClr val="tx1">
                    <a:lumMod val="60000"/>
                    <a:lumOff val="40000"/>
                  </a:schemeClr>
                </a:solidFill>
              </a:rPr>
              <a:t>Kolmogorov-Smirnov test</a:t>
            </a:r>
          </a:p>
          <a:p>
            <a:pPr marL="929298" lvl="1" indent="-428608" defTabSz="1001380">
              <a:buClr>
                <a:srgbClr val="0000FF"/>
              </a:buClr>
              <a:buFont typeface="+mj-lt"/>
              <a:buAutoNum type="arabicPeriod"/>
              <a:defRPr/>
            </a:pPr>
            <a:r>
              <a:rPr lang="en-US" sz="2667" dirty="0">
                <a:solidFill>
                  <a:schemeClr val="tx1">
                    <a:lumMod val="60000"/>
                    <a:lumOff val="40000"/>
                  </a:schemeClr>
                </a:solidFill>
              </a:rPr>
              <a:t>Chi-square test</a:t>
            </a:r>
          </a:p>
          <a:p>
            <a:pPr marL="0" indent="0" defTabSz="1001380">
              <a:buNone/>
              <a:defRPr/>
            </a:pPr>
            <a:r>
              <a:rPr lang="en-US" sz="2667" dirty="0"/>
              <a:t>Both these tests measure the degree of agreement between the distribution of a sample of generated random numbers and the theoretical uniform distribution</a:t>
            </a:r>
          </a:p>
          <a:p>
            <a:pPr marL="0" indent="0" defTabSz="1001380">
              <a:buNone/>
              <a:defRPr/>
            </a:pPr>
            <a:r>
              <a:rPr lang="en-US" sz="2667" dirty="0"/>
              <a:t>Both tests are based on null hypothesis of no significant difference between the sample distribution and the theoretical distribution</a:t>
            </a:r>
          </a:p>
        </p:txBody>
      </p:sp>
    </p:spTree>
    <p:extLst>
      <p:ext uri="{BB962C8B-B14F-4D97-AF65-F5344CB8AC3E}">
        <p14:creationId xmlns:p14="http://schemas.microsoft.com/office/powerpoint/2010/main" val="84153930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6F408235-288C-4E82-B8E0-9C18C68149AC}" type="slidenum">
              <a:rPr lang="en-US" sz="1333">
                <a:latin typeface="Arial Black" pitchFamily="34" charset="0"/>
              </a:rPr>
              <a:pPr algn="r" eaLnBrk="1" hangingPunct="1"/>
              <a:t>25</a:t>
            </a:fld>
            <a:endParaRPr lang="en-US" sz="1333">
              <a:latin typeface="Arial Black" pitchFamily="34" charset="0"/>
            </a:endParaRPr>
          </a:p>
        </p:txBody>
      </p:sp>
      <p:sp>
        <p:nvSpPr>
          <p:cNvPr id="6149" name="Rectangle 2"/>
          <p:cNvSpPr>
            <a:spLocks noGrp="1" noChangeArrowheads="1"/>
          </p:cNvSpPr>
          <p:nvPr>
            <p:ph type="title" idx="4294967295"/>
          </p:nvPr>
        </p:nvSpPr>
        <p:spPr>
          <a:xfrm>
            <a:off x="762000" y="1"/>
            <a:ext cx="9706240" cy="928688"/>
          </a:xfrm>
        </p:spPr>
        <p:txBody>
          <a:bodyPr vert="horz" wrap="square" lIns="104501" tIns="52250" rIns="104501" bIns="52250" numCol="1" rtlCol="0" anchor="ctr" anchorCtr="0" compatLnSpc="1">
            <a:prstTxWarp prst="textNoShape">
              <a:avLst/>
            </a:prstTxWarp>
            <a:normAutofit/>
          </a:bodyPr>
          <a:lstStyle/>
          <a:p>
            <a:r>
              <a:rPr lang="en-US" sz="3667" dirty="0">
                <a:solidFill>
                  <a:srgbClr val="C00000"/>
                </a:solidFill>
              </a:rPr>
              <a:t>Frequency Tests 	</a:t>
            </a:r>
          </a:p>
        </p:txBody>
      </p:sp>
      <p:sp>
        <p:nvSpPr>
          <p:cNvPr id="8198" name="Rectangle 3"/>
          <p:cNvSpPr>
            <a:spLocks noGrp="1" noChangeArrowheads="1"/>
          </p:cNvSpPr>
          <p:nvPr>
            <p:ph type="body" sz="half" idx="4294967295"/>
          </p:nvPr>
        </p:nvSpPr>
        <p:spPr>
          <a:xfrm>
            <a:off x="1886480" y="1263387"/>
            <a:ext cx="9543521" cy="4832614"/>
          </a:xfrm>
        </p:spPr>
        <p:txBody>
          <a:bodyPr vert="horz" wrap="square" lIns="104501" tIns="52250" rIns="104501" bIns="52250" numCol="1" rtlCol="0" anchor="t" anchorCtr="0" compatLnSpc="1">
            <a:prstTxWarp prst="textNoShape">
              <a:avLst/>
            </a:prstTxWarp>
            <a:normAutofit fontScale="92500" lnSpcReduction="10000"/>
          </a:bodyPr>
          <a:lstStyle/>
          <a:p>
            <a:pPr marL="0" indent="0" defTabSz="1001380">
              <a:buNone/>
              <a:defRPr/>
            </a:pPr>
            <a:r>
              <a:rPr lang="en-US" sz="2667" b="1" dirty="0">
                <a:solidFill>
                  <a:srgbClr val="0000FF"/>
                </a:solidFill>
                <a:latin typeface="Cambria" pitchFamily="18" charset="0"/>
              </a:rPr>
              <a:t>Kolmogorov-Smirnov Test</a:t>
            </a:r>
          </a:p>
          <a:p>
            <a:pPr marL="0" indent="0" defTabSz="1001380">
              <a:buClr>
                <a:srgbClr val="0000FF"/>
              </a:buClr>
              <a:buFont typeface="Wingdings" pitchFamily="2" charset="2"/>
              <a:buChar char="ü"/>
              <a:defRPr/>
            </a:pPr>
            <a:r>
              <a:rPr lang="en-US" sz="2250" dirty="0"/>
              <a:t>This test compares the continuous </a:t>
            </a:r>
            <a:r>
              <a:rPr lang="en-US" sz="2250" dirty="0" err="1"/>
              <a:t>cdf</a:t>
            </a:r>
            <a:r>
              <a:rPr lang="en-US" sz="2250" dirty="0"/>
              <a:t>, F(x) of the uniform distribution to the empirical </a:t>
            </a:r>
            <a:r>
              <a:rPr lang="en-US" sz="2250" dirty="0" err="1"/>
              <a:t>cdf</a:t>
            </a:r>
            <a:r>
              <a:rPr lang="en-US" sz="2250" dirty="0"/>
              <a:t>, SN(x), of the sample of N random numbers.</a:t>
            </a:r>
          </a:p>
          <a:p>
            <a:pPr marL="0" indent="0" defTabSz="1001380">
              <a:buClr>
                <a:srgbClr val="0000FF"/>
              </a:buClr>
              <a:buFont typeface="Wingdings" pitchFamily="2" charset="2"/>
              <a:buChar char="ü"/>
              <a:defRPr/>
            </a:pPr>
            <a:r>
              <a:rPr lang="en-US" sz="2250" dirty="0"/>
              <a:t>We know: 		</a:t>
            </a:r>
          </a:p>
          <a:p>
            <a:pPr marL="0" indent="0" defTabSz="1001380">
              <a:buClr>
                <a:srgbClr val="0000FF"/>
              </a:buClr>
              <a:buFont typeface="Wingdings" pitchFamily="2" charset="2"/>
              <a:buChar char="ü"/>
              <a:defRPr/>
            </a:pPr>
            <a:r>
              <a:rPr lang="en-US" sz="2250" dirty="0"/>
              <a:t>If the sample from the RN generator is </a:t>
            </a:r>
            <a:r>
              <a:rPr lang="en-US" sz="2250" i="1" dirty="0"/>
              <a:t>R</a:t>
            </a:r>
            <a:r>
              <a:rPr lang="en-US" sz="2250" i="1" baseline="-25000" dirty="0"/>
              <a:t>1</a:t>
            </a:r>
            <a:r>
              <a:rPr lang="en-US" sz="2250" i="1" dirty="0"/>
              <a:t>, R</a:t>
            </a:r>
            <a:r>
              <a:rPr lang="en-US" sz="2250" i="1" baseline="-25000" dirty="0"/>
              <a:t>2</a:t>
            </a:r>
            <a:r>
              <a:rPr lang="en-US" sz="2250" i="1" dirty="0"/>
              <a:t>, …, R</a:t>
            </a:r>
            <a:r>
              <a:rPr lang="en-US" sz="2250" i="1" baseline="-25000" dirty="0"/>
              <a:t>N</a:t>
            </a:r>
            <a:r>
              <a:rPr lang="en-US" sz="2250" dirty="0"/>
              <a:t>, then the empirical </a:t>
            </a:r>
            <a:r>
              <a:rPr lang="en-US" sz="2250" dirty="0" err="1"/>
              <a:t>cdf</a:t>
            </a:r>
            <a:r>
              <a:rPr lang="en-US" sz="2250" dirty="0"/>
              <a:t>, </a:t>
            </a:r>
            <a:r>
              <a:rPr lang="en-US" sz="2250" i="1" dirty="0"/>
              <a:t>S</a:t>
            </a:r>
            <a:r>
              <a:rPr lang="en-US" sz="2250" i="1" baseline="-25000" dirty="0"/>
              <a:t>N</a:t>
            </a:r>
            <a:r>
              <a:rPr lang="en-US" sz="2250" i="1" dirty="0"/>
              <a:t>(x)</a:t>
            </a:r>
            <a:r>
              <a:rPr lang="en-US" sz="2250" dirty="0"/>
              <a:t> is: 	</a:t>
            </a:r>
          </a:p>
          <a:p>
            <a:pPr marL="813622" lvl="1" indent="-312932" defTabSz="1001380">
              <a:buClr>
                <a:srgbClr val="0000FF"/>
              </a:buClr>
              <a:buNone/>
              <a:defRPr/>
            </a:pPr>
            <a:r>
              <a:rPr lang="en-US" sz="2250" i="1" dirty="0"/>
              <a:t>				</a:t>
            </a:r>
          </a:p>
          <a:p>
            <a:pPr marL="813622" lvl="1" indent="-312932" defTabSz="1001380">
              <a:buClr>
                <a:srgbClr val="0000FF"/>
              </a:buClr>
              <a:buNone/>
              <a:defRPr/>
            </a:pPr>
            <a:r>
              <a:rPr lang="en-US" sz="2250" i="1" dirty="0"/>
              <a:t>	</a:t>
            </a:r>
          </a:p>
          <a:p>
            <a:pPr marL="0" indent="0" defTabSz="1001380">
              <a:buClr>
                <a:srgbClr val="0000FF"/>
              </a:buClr>
              <a:buFont typeface="Wingdings" pitchFamily="2" charset="2"/>
              <a:buChar char="ü"/>
              <a:defRPr/>
            </a:pPr>
            <a:r>
              <a:rPr lang="en-US" sz="2250" dirty="0"/>
              <a:t>The </a:t>
            </a:r>
            <a:r>
              <a:rPr lang="en-US" sz="2250" dirty="0" err="1"/>
              <a:t>cdf</a:t>
            </a:r>
            <a:r>
              <a:rPr lang="en-US" sz="2250" dirty="0"/>
              <a:t> of an empirical distribution is a step function with jumps at each observed value.</a:t>
            </a:r>
          </a:p>
          <a:p>
            <a:pPr marL="0" indent="0" defTabSz="1001380">
              <a:buClr>
                <a:srgbClr val="0000FF"/>
              </a:buClr>
              <a:buFont typeface="Wingdings" pitchFamily="2" charset="2"/>
              <a:buChar char="ü"/>
              <a:defRPr/>
            </a:pPr>
            <a:r>
              <a:rPr lang="en-US" sz="2250" dirty="0"/>
              <a:t>The largest absolute deviation between F(x) and SN(x) is determined and is compared with the critical value, which is available in a table.</a:t>
            </a:r>
          </a:p>
          <a:p>
            <a:pPr marL="2438252" lvl="4" indent="-348322" defTabSz="1001380">
              <a:buNone/>
              <a:defRPr/>
            </a:pPr>
            <a:r>
              <a:rPr lang="en-US" sz="2083" b="1" i="1" dirty="0"/>
              <a:t>D = max| F(x) - S</a:t>
            </a:r>
            <a:r>
              <a:rPr lang="en-US" sz="2083" b="1" i="1" baseline="-25000" dirty="0"/>
              <a:t>N</a:t>
            </a:r>
            <a:r>
              <a:rPr lang="en-US" sz="2083" b="1" i="1" dirty="0"/>
              <a:t>(x)|</a:t>
            </a:r>
          </a:p>
          <a:p>
            <a:pPr marL="522482" indent="-522482" defTabSz="1001380">
              <a:buNone/>
              <a:defRPr/>
            </a:pPr>
            <a:r>
              <a:rPr lang="en-US" sz="2083" dirty="0"/>
              <a:t>The distribution of </a:t>
            </a:r>
            <a:r>
              <a:rPr lang="en-US" sz="2083" i="1" dirty="0"/>
              <a:t>D </a:t>
            </a:r>
            <a:r>
              <a:rPr lang="en-US" sz="2083" dirty="0"/>
              <a:t>is known and tabulated (A.8) as function of </a:t>
            </a:r>
            <a:r>
              <a:rPr lang="en-US" sz="2083" i="1" dirty="0"/>
              <a:t>N</a:t>
            </a:r>
            <a:endParaRPr lang="en-US" sz="2083" dirty="0"/>
          </a:p>
          <a:p>
            <a:pPr marL="0" indent="0" defTabSz="1001380">
              <a:buClr>
                <a:srgbClr val="0000FF"/>
              </a:buClr>
              <a:buFont typeface="Wingdings" pitchFamily="2" charset="2"/>
              <a:buChar char="ü"/>
              <a:defRPr/>
            </a:pPr>
            <a:endParaRPr lang="en-US" sz="2250" dirty="0"/>
          </a:p>
        </p:txBody>
      </p:sp>
      <p:graphicFrame>
        <p:nvGraphicFramePr>
          <p:cNvPr id="6146" name="Object 4"/>
          <p:cNvGraphicFramePr>
            <a:graphicFrameLocks noGrp="1" noChangeAspect="1"/>
          </p:cNvGraphicFramePr>
          <p:nvPr>
            <p:ph sz="quarter" idx="4294967295"/>
          </p:nvPr>
        </p:nvGraphicFramePr>
        <p:xfrm>
          <a:off x="3459238" y="2369156"/>
          <a:ext cx="2207948" cy="346604"/>
        </p:xfrm>
        <a:graphic>
          <a:graphicData uri="http://schemas.openxmlformats.org/presentationml/2006/ole">
            <mc:AlternateContent xmlns:mc="http://schemas.openxmlformats.org/markup-compatibility/2006">
              <mc:Choice xmlns:v="urn:schemas-microsoft-com:vml" Requires="v">
                <p:oleObj spid="_x0000_s3078" name="Equation" r:id="rId4" imgW="1218960" imgH="203040" progId="Equation.3">
                  <p:embed/>
                </p:oleObj>
              </mc:Choice>
              <mc:Fallback>
                <p:oleObj name="Equation" r:id="rId4" imgW="1218960" imgH="203040" progId="Equation.3">
                  <p:embed/>
                  <p:pic>
                    <p:nvPicPr>
                      <p:cNvPr id="614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9238" y="2369156"/>
                        <a:ext cx="2207948" cy="3466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8"/>
          <p:cNvGraphicFramePr>
            <a:graphicFrameLocks noGrp="1" noChangeAspect="1"/>
          </p:cNvGraphicFramePr>
          <p:nvPr>
            <p:ph sz="quarter" idx="4294967295"/>
          </p:nvPr>
        </p:nvGraphicFramePr>
        <p:xfrm>
          <a:off x="2721429" y="3136824"/>
          <a:ext cx="4770438" cy="629708"/>
        </p:xfrm>
        <a:graphic>
          <a:graphicData uri="http://schemas.openxmlformats.org/presentationml/2006/ole">
            <mc:AlternateContent xmlns:mc="http://schemas.openxmlformats.org/markup-compatibility/2006">
              <mc:Choice xmlns:v="urn:schemas-microsoft-com:vml" Requires="v">
                <p:oleObj spid="_x0000_s3079" name="Equation" r:id="rId6" imgW="2819160" imgH="393480" progId="Equation.3">
                  <p:embed/>
                </p:oleObj>
              </mc:Choice>
              <mc:Fallback>
                <p:oleObj name="Equation" r:id="rId6" imgW="2819160" imgH="393480" progId="Equation.3">
                  <p:embed/>
                  <p:pic>
                    <p:nvPicPr>
                      <p:cNvPr id="6147"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1429" y="3136824"/>
                        <a:ext cx="4770438" cy="6297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31518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310036B-E04B-4351-814F-3AD647CCCE1A}" type="slidenum">
              <a:rPr lang="en-US" smtClean="0"/>
              <a:pPr>
                <a:defRPr/>
              </a:pPr>
              <a:t>26</a:t>
            </a:fld>
            <a:endParaRPr lang="en-US"/>
          </a:p>
        </p:txBody>
      </p:sp>
      <p:sp>
        <p:nvSpPr>
          <p:cNvPr id="3" name="Rectangle 2"/>
          <p:cNvSpPr/>
          <p:nvPr/>
        </p:nvSpPr>
        <p:spPr>
          <a:xfrm>
            <a:off x="639097" y="483810"/>
            <a:ext cx="10643419" cy="5118452"/>
          </a:xfrm>
          <a:prstGeom prst="rect">
            <a:avLst/>
          </a:prstGeom>
        </p:spPr>
        <p:txBody>
          <a:bodyPr wrap="square">
            <a:spAutoFit/>
          </a:bodyPr>
          <a:lstStyle/>
          <a:p>
            <a:pPr marL="698472" lvl="1" indent="-317487">
              <a:buFont typeface="Wingdings" pitchFamily="2" charset="2"/>
              <a:buAutoNum type="arabicPeriod"/>
            </a:pPr>
            <a:endParaRPr lang="en-US" sz="2333" dirty="0"/>
          </a:p>
          <a:p>
            <a:pPr marL="698472" lvl="1" indent="-317487"/>
            <a:r>
              <a:rPr lang="en-US" sz="2333" b="1" dirty="0">
                <a:solidFill>
                  <a:srgbClr val="C00000"/>
                </a:solidFill>
              </a:rPr>
              <a:t>Steps:</a:t>
            </a:r>
          </a:p>
          <a:p>
            <a:pPr marL="698472" lvl="1" indent="-317487"/>
            <a:endParaRPr lang="en-US" sz="2333" dirty="0"/>
          </a:p>
          <a:p>
            <a:pPr marL="698472" lvl="1" indent="-317487">
              <a:buFont typeface="Wingdings" pitchFamily="2" charset="2"/>
              <a:buAutoNum type="arabicPeriod"/>
            </a:pPr>
            <a:r>
              <a:rPr lang="en-US" sz="2333" dirty="0"/>
              <a:t>Rank the data from the smallest to largest</a:t>
            </a:r>
          </a:p>
          <a:p>
            <a:pPr marL="698472" lvl="1" indent="-317487">
              <a:buFont typeface="Wingdings" pitchFamily="2" charset="2"/>
              <a:buAutoNum type="arabicPeriod"/>
            </a:pPr>
            <a:r>
              <a:rPr lang="en-US" sz="2333" dirty="0"/>
              <a:t>Compute </a:t>
            </a:r>
          </a:p>
          <a:p>
            <a:pPr marL="698472" lvl="1" indent="-317487"/>
            <a:r>
              <a:rPr lang="en-US" sz="2333" dirty="0"/>
              <a:t>			D</a:t>
            </a:r>
            <a:r>
              <a:rPr lang="en-US" sz="2333" baseline="30000" dirty="0"/>
              <a:t>+</a:t>
            </a:r>
            <a:r>
              <a:rPr lang="en-US" sz="2333" dirty="0"/>
              <a:t> = max { </a:t>
            </a:r>
            <a:r>
              <a:rPr lang="en-US" sz="2333" dirty="0" err="1"/>
              <a:t>i</a:t>
            </a:r>
            <a:r>
              <a:rPr lang="en-US" sz="2333" dirty="0"/>
              <a:t>/N – </a:t>
            </a:r>
            <a:r>
              <a:rPr lang="en-US" sz="2333" dirty="0" err="1"/>
              <a:t>R</a:t>
            </a:r>
            <a:r>
              <a:rPr lang="en-US" sz="2333" baseline="-25000" dirty="0" err="1"/>
              <a:t>i</a:t>
            </a:r>
            <a:r>
              <a:rPr lang="en-US" sz="2333" dirty="0"/>
              <a:t> }</a:t>
            </a:r>
          </a:p>
          <a:p>
            <a:pPr marL="698472" lvl="1" indent="-317487"/>
            <a:r>
              <a:rPr lang="en-US" sz="2333" dirty="0"/>
              <a:t>			D</a:t>
            </a:r>
            <a:r>
              <a:rPr lang="en-US" sz="2333" baseline="30000" dirty="0"/>
              <a:t>-</a:t>
            </a:r>
            <a:r>
              <a:rPr lang="en-US" sz="2333" dirty="0"/>
              <a:t> = max { </a:t>
            </a:r>
            <a:r>
              <a:rPr lang="en-US" sz="2333" dirty="0" err="1"/>
              <a:t>R</a:t>
            </a:r>
            <a:r>
              <a:rPr lang="en-US" sz="2333" baseline="-25000" dirty="0" err="1"/>
              <a:t>i</a:t>
            </a:r>
            <a:r>
              <a:rPr lang="en-US" sz="2333" dirty="0"/>
              <a:t> – (i-1)/N }</a:t>
            </a:r>
          </a:p>
          <a:p>
            <a:pPr marL="698472" lvl="1" indent="-317487">
              <a:buFont typeface="Wingdings" pitchFamily="2" charset="2"/>
              <a:buAutoNum type="arabicPeriod" startAt="3"/>
            </a:pPr>
            <a:r>
              <a:rPr lang="en-US" sz="2333" dirty="0"/>
              <a:t>Compute D = max (D</a:t>
            </a:r>
            <a:r>
              <a:rPr lang="en-US" sz="2333" baseline="30000" dirty="0"/>
              <a:t>+</a:t>
            </a:r>
            <a:r>
              <a:rPr lang="en-US" sz="2333" dirty="0"/>
              <a:t> , D</a:t>
            </a:r>
            <a:r>
              <a:rPr lang="en-US" sz="2333" baseline="30000" dirty="0"/>
              <a:t>-</a:t>
            </a:r>
            <a:r>
              <a:rPr lang="en-US" sz="2333" dirty="0"/>
              <a:t> )</a:t>
            </a:r>
          </a:p>
          <a:p>
            <a:pPr marL="698472" lvl="1" indent="-317487">
              <a:buFont typeface="Wingdings" pitchFamily="2" charset="2"/>
              <a:buAutoNum type="arabicPeriod" startAt="3"/>
            </a:pPr>
            <a:r>
              <a:rPr lang="en-US" sz="2333" dirty="0"/>
              <a:t>Locate the critical value of </a:t>
            </a:r>
            <a:r>
              <a:rPr lang="en-US" sz="2333" i="1" dirty="0">
                <a:sym typeface="Symbol" pitchFamily="18" charset="2"/>
              </a:rPr>
              <a:t>D</a:t>
            </a:r>
            <a:r>
              <a:rPr lang="en-US" sz="2000" i="1" dirty="0">
                <a:sym typeface="Symbol" pitchFamily="18" charset="2"/>
              </a:rPr>
              <a:t></a:t>
            </a:r>
            <a:r>
              <a:rPr lang="en-US" sz="2333" dirty="0"/>
              <a:t> for the significant level a and the given sample N in table A.8</a:t>
            </a:r>
          </a:p>
          <a:p>
            <a:pPr marL="698472" lvl="1" indent="-317487">
              <a:buFont typeface="Wingdings" pitchFamily="2" charset="2"/>
              <a:buAutoNum type="arabicPeriod" startAt="3"/>
            </a:pPr>
            <a:r>
              <a:rPr lang="en-US" sz="2333" dirty="0"/>
              <a:t>If D &gt; </a:t>
            </a:r>
            <a:r>
              <a:rPr lang="en-US" sz="2333" i="1" dirty="0">
                <a:sym typeface="Symbol" pitchFamily="18" charset="2"/>
              </a:rPr>
              <a:t>D</a:t>
            </a:r>
            <a:r>
              <a:rPr lang="en-US" sz="2000" i="1" dirty="0">
                <a:sym typeface="Symbol" pitchFamily="18" charset="2"/>
              </a:rPr>
              <a:t></a:t>
            </a:r>
            <a:r>
              <a:rPr lang="en-US" sz="2333" dirty="0"/>
              <a:t> , then, the null hypothesis H0 is rejected.</a:t>
            </a:r>
          </a:p>
          <a:p>
            <a:pPr marL="698472" lvl="1" indent="-317487">
              <a:buFont typeface="Wingdings" pitchFamily="2" charset="2"/>
              <a:buAutoNum type="arabicPeriod" startAt="3"/>
            </a:pPr>
            <a:r>
              <a:rPr lang="en-US" sz="2333" dirty="0"/>
              <a:t>If D &lt;= </a:t>
            </a:r>
            <a:r>
              <a:rPr lang="en-US" sz="2333" i="1" dirty="0">
                <a:sym typeface="Symbol" pitchFamily="18" charset="2"/>
              </a:rPr>
              <a:t>D</a:t>
            </a:r>
            <a:r>
              <a:rPr lang="en-US" sz="2000" i="1" dirty="0">
                <a:sym typeface="Symbol" pitchFamily="18" charset="2"/>
              </a:rPr>
              <a:t></a:t>
            </a:r>
            <a:r>
              <a:rPr lang="en-US" sz="2333" dirty="0"/>
              <a:t> , then, there is no difference b/w the true distribution of random numbers generated and the uniform distribution. Hence the null hypothesis is accepted.(</a:t>
            </a:r>
            <a:r>
              <a:rPr lang="en-US" sz="2333" dirty="0" err="1"/>
              <a:t>i.e</a:t>
            </a:r>
            <a:r>
              <a:rPr lang="en-US" sz="2333" dirty="0"/>
              <a:t>, the given random numbers are uniformly distributed.</a:t>
            </a:r>
          </a:p>
        </p:txBody>
      </p:sp>
    </p:spTree>
    <p:extLst>
      <p:ext uri="{BB962C8B-B14F-4D97-AF65-F5344CB8AC3E}">
        <p14:creationId xmlns:p14="http://schemas.microsoft.com/office/powerpoint/2010/main" val="3361599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310036B-E04B-4351-814F-3AD647CCCE1A}" type="slidenum">
              <a:rPr lang="en-US" smtClean="0"/>
              <a:pPr>
                <a:defRPr/>
              </a:pPr>
              <a:t>27</a:t>
            </a:fld>
            <a:endParaRPr lang="en-US"/>
          </a:p>
        </p:txBody>
      </p:sp>
      <p:pic>
        <p:nvPicPr>
          <p:cNvPr id="3" name="Picture 4"/>
          <p:cNvPicPr>
            <a:picLocks noChangeAspect="1" noChangeArrowheads="1"/>
          </p:cNvPicPr>
          <p:nvPr/>
        </p:nvPicPr>
        <p:blipFill>
          <a:blip r:embed="rId2"/>
          <a:srcRect/>
          <a:stretch>
            <a:fillRect/>
          </a:stretch>
        </p:blipFill>
        <p:spPr>
          <a:xfrm>
            <a:off x="1765906" y="1478643"/>
            <a:ext cx="7435548" cy="2286000"/>
          </a:xfrm>
          <a:prstGeom prst="rect">
            <a:avLst/>
          </a:prstGeom>
          <a:noFill/>
        </p:spPr>
      </p:pic>
      <p:sp>
        <p:nvSpPr>
          <p:cNvPr id="4" name="Rectangle 3"/>
          <p:cNvSpPr/>
          <p:nvPr/>
        </p:nvSpPr>
        <p:spPr>
          <a:xfrm>
            <a:off x="2019906" y="447526"/>
            <a:ext cx="7825618" cy="553998"/>
          </a:xfrm>
          <a:prstGeom prst="rect">
            <a:avLst/>
          </a:prstGeom>
        </p:spPr>
        <p:txBody>
          <a:bodyPr wrap="square">
            <a:spAutoFit/>
          </a:bodyPr>
          <a:lstStyle/>
          <a:p>
            <a:r>
              <a:rPr lang="en-US" sz="3000" dirty="0" err="1">
                <a:solidFill>
                  <a:srgbClr val="C00000"/>
                </a:solidFill>
              </a:rPr>
              <a:t>Kolmogorov</a:t>
            </a:r>
            <a:r>
              <a:rPr lang="en-US" sz="3000" dirty="0">
                <a:solidFill>
                  <a:srgbClr val="C00000"/>
                </a:solidFill>
              </a:rPr>
              <a:t>-Smirnov Test </a:t>
            </a:r>
            <a:r>
              <a:rPr lang="en-US" altLang="ko-KR" sz="3000" dirty="0">
                <a:solidFill>
                  <a:srgbClr val="C00000"/>
                </a:solidFill>
                <a:ea typeface="굴림" pitchFamily="34" charset="-127"/>
              </a:rPr>
              <a:t>– Example.</a:t>
            </a:r>
            <a:endParaRPr lang="en-US" sz="1500" dirty="0"/>
          </a:p>
        </p:txBody>
      </p:sp>
      <p:sp>
        <p:nvSpPr>
          <p:cNvPr id="6" name="Rectangle 5"/>
          <p:cNvSpPr/>
          <p:nvPr/>
        </p:nvSpPr>
        <p:spPr>
          <a:xfrm>
            <a:off x="1596572" y="3773714"/>
            <a:ext cx="8261048" cy="2246769"/>
          </a:xfrm>
          <a:prstGeom prst="rect">
            <a:avLst/>
          </a:prstGeom>
        </p:spPr>
        <p:txBody>
          <a:bodyPr wrap="square">
            <a:spAutoFit/>
          </a:bodyPr>
          <a:lstStyle/>
          <a:p>
            <a:r>
              <a:rPr lang="en-US" sz="2000" b="1" dirty="0"/>
              <a:t>Step 3:</a:t>
            </a:r>
            <a:r>
              <a:rPr lang="en-US" sz="2000" dirty="0"/>
              <a:t>  D</a:t>
            </a:r>
            <a:r>
              <a:rPr lang="en-US" sz="2000" baseline="30000" dirty="0"/>
              <a:t>+</a:t>
            </a:r>
            <a:r>
              <a:rPr lang="en-US" sz="2000" dirty="0"/>
              <a:t> = max{</a:t>
            </a:r>
            <a:r>
              <a:rPr lang="en-US" sz="2000" dirty="0" err="1"/>
              <a:t>i</a:t>
            </a:r>
            <a:r>
              <a:rPr lang="en-US" sz="2000" dirty="0"/>
              <a:t>/N -R(</a:t>
            </a:r>
            <a:r>
              <a:rPr lang="en-US" sz="2000" dirty="0" err="1"/>
              <a:t>i</a:t>
            </a:r>
            <a:r>
              <a:rPr lang="en-US" sz="2000" dirty="0"/>
              <a:t>)} =  0.26</a:t>
            </a:r>
          </a:p>
          <a:p>
            <a:r>
              <a:rPr lang="en-US" sz="2000" dirty="0"/>
              <a:t>D</a:t>
            </a:r>
            <a:r>
              <a:rPr lang="en-US" sz="2000" baseline="30000" dirty="0"/>
              <a:t>-</a:t>
            </a:r>
            <a:r>
              <a:rPr lang="en-US" sz="2000" dirty="0"/>
              <a:t> = max{R(</a:t>
            </a:r>
            <a:r>
              <a:rPr lang="en-US" sz="2000" dirty="0" err="1"/>
              <a:t>i</a:t>
            </a:r>
            <a:r>
              <a:rPr lang="en-US" sz="2000" dirty="0"/>
              <a:t>) - (i-1)/N} =  0.21</a:t>
            </a:r>
          </a:p>
          <a:p>
            <a:r>
              <a:rPr lang="en-US" sz="2000" dirty="0"/>
              <a:t>D = max {D+,D-} =  0.26</a:t>
            </a:r>
            <a:endParaRPr lang="en-US" sz="2000" i="1" dirty="0"/>
          </a:p>
          <a:p>
            <a:pPr eaLnBrk="1" hangingPunct="1">
              <a:spcBef>
                <a:spcPct val="50000"/>
              </a:spcBef>
              <a:buSzPct val="100000"/>
            </a:pPr>
            <a:r>
              <a:rPr lang="en-US" sz="2000" b="1" dirty="0"/>
              <a:t>Step 4:  </a:t>
            </a:r>
            <a:r>
              <a:rPr lang="en-US" sz="2000" dirty="0"/>
              <a:t>For </a:t>
            </a:r>
            <a:r>
              <a:rPr lang="en-US" sz="2000" i="1" dirty="0"/>
              <a:t>a  = 0.05</a:t>
            </a:r>
            <a:r>
              <a:rPr lang="en-US" sz="2000" dirty="0"/>
              <a:t>, Value from the table =  0.565</a:t>
            </a:r>
          </a:p>
          <a:p>
            <a:pPr eaLnBrk="1" hangingPunct="1">
              <a:spcBef>
                <a:spcPct val="50000"/>
              </a:spcBef>
              <a:buSzPct val="100000"/>
            </a:pPr>
            <a:r>
              <a:rPr lang="en-US" sz="2000" dirty="0"/>
              <a:t>D &lt;= </a:t>
            </a:r>
            <a:r>
              <a:rPr lang="en-US" sz="2000" dirty="0" err="1"/>
              <a:t>D</a:t>
            </a:r>
            <a:r>
              <a:rPr lang="en-US" sz="2000" i="1" baseline="-25000" dirty="0" err="1"/>
              <a:t>a</a:t>
            </a:r>
            <a:r>
              <a:rPr lang="en-US" sz="2000" dirty="0"/>
              <a:t> Hypothesis is not rejected (</a:t>
            </a:r>
            <a:r>
              <a:rPr lang="en-US" sz="2000" dirty="0" err="1"/>
              <a:t>ie</a:t>
            </a:r>
            <a:r>
              <a:rPr lang="en-US" sz="2000" dirty="0"/>
              <a:t>. The given random numbers are uniformly distributed.</a:t>
            </a:r>
          </a:p>
        </p:txBody>
      </p:sp>
    </p:spTree>
    <p:extLst>
      <p:ext uri="{BB962C8B-B14F-4D97-AF65-F5344CB8AC3E}">
        <p14:creationId xmlns:p14="http://schemas.microsoft.com/office/powerpoint/2010/main" val="3373195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310036B-E04B-4351-814F-3AD647CCCE1A}" type="slidenum">
              <a:rPr lang="en-US" smtClean="0"/>
              <a:pPr>
                <a:defRPr/>
              </a:pPr>
              <a:t>28</a:t>
            </a:fld>
            <a:endParaRPr lang="en-US"/>
          </a:p>
        </p:txBody>
      </p:sp>
      <p:pic>
        <p:nvPicPr>
          <p:cNvPr id="128003" name="Picture 3"/>
          <p:cNvPicPr>
            <a:picLocks noChangeAspect="1" noChangeArrowheads="1"/>
          </p:cNvPicPr>
          <p:nvPr/>
        </p:nvPicPr>
        <p:blipFill>
          <a:blip r:embed="rId2"/>
          <a:srcRect/>
          <a:stretch>
            <a:fillRect/>
          </a:stretch>
        </p:blipFill>
        <p:spPr bwMode="auto">
          <a:xfrm>
            <a:off x="1651000" y="1206500"/>
            <a:ext cx="5588000" cy="4191000"/>
          </a:xfrm>
          <a:prstGeom prst="rect">
            <a:avLst/>
          </a:prstGeom>
          <a:noFill/>
        </p:spPr>
      </p:pic>
    </p:spTree>
    <p:extLst>
      <p:ext uri="{BB962C8B-B14F-4D97-AF65-F5344CB8AC3E}">
        <p14:creationId xmlns:p14="http://schemas.microsoft.com/office/powerpoint/2010/main" val="1801905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2"/>
          <p:cNvSpPr>
            <a:spLocks noGrp="1"/>
          </p:cNvSpPr>
          <p:nvPr>
            <p:ph type="title"/>
          </p:nvPr>
        </p:nvSpPr>
        <p:spPr>
          <a:xfrm>
            <a:off x="1369220" y="1"/>
            <a:ext cx="9559396" cy="769938"/>
          </a:xfrm>
        </p:spPr>
        <p:txBody>
          <a:bodyPr rtlCol="0">
            <a:normAutofit fontScale="90000"/>
          </a:bodyPr>
          <a:lstStyle/>
          <a:p>
            <a:pPr defTabSz="1001380">
              <a:defRPr/>
            </a:pPr>
            <a:r>
              <a:rPr lang="en-US" sz="2750" b="1" i="1" u="sng" dirty="0"/>
              <a:t>Table A.8 </a:t>
            </a:r>
            <a:r>
              <a:rPr lang="en-US" sz="2750" b="1" i="1" u="sng" dirty="0" err="1"/>
              <a:t>Kolmogorov</a:t>
            </a:r>
            <a:r>
              <a:rPr lang="en-US" sz="2750" b="1" i="1" u="sng" dirty="0"/>
              <a:t>-Smirnov critical values</a:t>
            </a:r>
            <a:r>
              <a:rPr lang="en-US" sz="2750" dirty="0"/>
              <a:t/>
            </a:r>
            <a:br>
              <a:rPr lang="en-US" sz="2750" dirty="0"/>
            </a:br>
            <a:endParaRPr lang="en-US" sz="2750" dirty="0"/>
          </a:p>
        </p:txBody>
      </p:sp>
      <p:pic>
        <p:nvPicPr>
          <p:cNvPr id="38915" name="Picture 3"/>
          <p:cNvPicPr>
            <a:picLocks noGrp="1" noChangeAspect="1" noChangeArrowheads="1"/>
          </p:cNvPicPr>
          <p:nvPr>
            <p:ph idx="1"/>
          </p:nvPr>
        </p:nvPicPr>
        <p:blipFill>
          <a:blip r:embed="rId2"/>
          <a:srcRect/>
          <a:stretch>
            <a:fillRect/>
          </a:stretch>
        </p:blipFill>
        <p:spPr>
          <a:xfrm>
            <a:off x="1743606" y="486833"/>
            <a:ext cx="8116094" cy="6037792"/>
          </a:xfrm>
          <a:ln>
            <a:solidFill>
              <a:schemeClr val="tx1">
                <a:alpha val="38039"/>
              </a:schemeClr>
            </a:solidFill>
          </a:ln>
        </p:spPr>
      </p:pic>
    </p:spTree>
    <p:extLst>
      <p:ext uri="{BB962C8B-B14F-4D97-AF65-F5344CB8AC3E}">
        <p14:creationId xmlns:p14="http://schemas.microsoft.com/office/powerpoint/2010/main" val="2974251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dirty="0" smtClean="0">
                <a:solidFill>
                  <a:srgbClr val="C00000"/>
                </a:solidFill>
              </a:rPr>
              <a:t>Random Number Generation</a:t>
            </a:r>
          </a:p>
        </p:txBody>
      </p:sp>
      <p:sp>
        <p:nvSpPr>
          <p:cNvPr id="38915" name="Content Placeholder 4"/>
          <p:cNvSpPr>
            <a:spLocks noGrp="1"/>
          </p:cNvSpPr>
          <p:nvPr>
            <p:ph idx="1"/>
          </p:nvPr>
        </p:nvSpPr>
        <p:spPr>
          <a:xfrm>
            <a:off x="491613" y="1263387"/>
            <a:ext cx="10632794" cy="4832614"/>
          </a:xfrm>
        </p:spPr>
        <p:txBody>
          <a:bodyPr rtlCol="0">
            <a:normAutofit/>
          </a:bodyPr>
          <a:lstStyle/>
          <a:p>
            <a:pPr marL="375517" indent="-375517" defTabSz="1001380">
              <a:buClr>
                <a:srgbClr val="0000FF"/>
              </a:buClr>
              <a:buFont typeface="Wingdings" pitchFamily="2" charset="2"/>
              <a:buChar char="ü"/>
              <a:defRPr/>
            </a:pPr>
            <a:r>
              <a:rPr lang="en-US" sz="3000" dirty="0"/>
              <a:t>A random number is a number that cannot be predicted by an observer before it is   generated.</a:t>
            </a:r>
          </a:p>
          <a:p>
            <a:pPr marL="375517" indent="-375517" defTabSz="1001380">
              <a:buClr>
                <a:srgbClr val="0000FF"/>
              </a:buClr>
              <a:buFont typeface="Wingdings" pitchFamily="2" charset="2"/>
              <a:buChar char="ü"/>
              <a:defRPr/>
            </a:pPr>
            <a:r>
              <a:rPr lang="en-US" sz="3000" i="1" dirty="0"/>
              <a:t>Pseudo-random number is a</a:t>
            </a:r>
            <a:r>
              <a:rPr lang="en-US" sz="3000" dirty="0"/>
              <a:t> sequence of numbers that appears to be random that is generated using an initial value.</a:t>
            </a:r>
          </a:p>
          <a:p>
            <a:pPr marL="375517" indent="-375517" defTabSz="1001380">
              <a:buClr>
                <a:srgbClr val="0000FF"/>
              </a:buClr>
              <a:buFont typeface="Wingdings" pitchFamily="2" charset="2"/>
              <a:buChar char="ü"/>
              <a:defRPr/>
            </a:pPr>
            <a:r>
              <a:rPr lang="en-US" sz="3000" dirty="0"/>
              <a:t>Random numbers are an important part of the modern world of computing.  Cryptography, simulation, and system testing all rely on random number generation</a:t>
            </a:r>
          </a:p>
          <a:p>
            <a:pPr marL="375517" indent="-375517" defTabSz="1001380">
              <a:buNone/>
              <a:defRPr/>
            </a:pPr>
            <a:endParaRPr lang="en-US" dirty="0" smtClean="0"/>
          </a:p>
        </p:txBody>
      </p:sp>
      <p:sp>
        <p:nvSpPr>
          <p:cNvPr id="15364" name="Text Box 4"/>
          <p:cNvSpPr txBox="1">
            <a:spLocks noChangeArrowheads="1"/>
          </p:cNvSpPr>
          <p:nvPr/>
        </p:nvSpPr>
        <p:spPr bwMode="auto">
          <a:xfrm>
            <a:off x="1201209" y="411428"/>
            <a:ext cx="211108" cy="336353"/>
          </a:xfrm>
          <a:prstGeom prst="rect">
            <a:avLst/>
          </a:prstGeom>
          <a:noFill/>
          <a:ln w="12700">
            <a:noFill/>
            <a:miter lim="800000"/>
            <a:headEnd type="none" w="sm" len="sm"/>
            <a:tailEnd type="none" w="sm" len="sm"/>
          </a:ln>
        </p:spPr>
        <p:txBody>
          <a:bodyPr wrap="none" lIns="104501" tIns="52250" rIns="104501" bIns="52250">
            <a:spAutoFit/>
          </a:bodyPr>
          <a:lstStyle/>
          <a:p>
            <a:endParaRPr lang="en-CA" sz="1500"/>
          </a:p>
        </p:txBody>
      </p:sp>
    </p:spTree>
    <p:extLst>
      <p:ext uri="{BB962C8B-B14F-4D97-AF65-F5344CB8AC3E}">
        <p14:creationId xmlns:p14="http://schemas.microsoft.com/office/powerpoint/2010/main" val="10313305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Chi-square Test</a:t>
            </a:r>
            <a:endParaRPr lang="en-US" dirty="0"/>
          </a:p>
        </p:txBody>
      </p:sp>
      <p:sp>
        <p:nvSpPr>
          <p:cNvPr id="3" name="Content Placeholder 2"/>
          <p:cNvSpPr>
            <a:spLocks noGrp="1"/>
          </p:cNvSpPr>
          <p:nvPr>
            <p:ph idx="1"/>
          </p:nvPr>
        </p:nvSpPr>
        <p:spPr/>
        <p:txBody>
          <a:bodyPr/>
          <a:lstStyle/>
          <a:p>
            <a:r>
              <a:rPr lang="en-US" dirty="0"/>
              <a:t>The chi-square test uses the sample </a:t>
            </a:r>
            <a:r>
              <a:rPr lang="en-US" dirty="0" smtClean="0"/>
              <a:t>statistic:</a:t>
            </a:r>
          </a:p>
          <a:p>
            <a:endParaRPr lang="en-US" dirty="0"/>
          </a:p>
          <a:p>
            <a:endParaRPr lang="en-US" dirty="0" smtClean="0"/>
          </a:p>
          <a:p>
            <a:r>
              <a:rPr lang="en-US" dirty="0" smtClean="0"/>
              <a:t>Where:</a:t>
            </a:r>
          </a:p>
          <a:p>
            <a:pPr lvl="1"/>
            <a:r>
              <a:rPr lang="en-US" i="1" dirty="0" err="1" smtClean="0"/>
              <a:t>O</a:t>
            </a:r>
            <a:r>
              <a:rPr lang="en-US" i="1" baseline="-25000" dirty="0" err="1" smtClean="0"/>
              <a:t>i</a:t>
            </a:r>
            <a:r>
              <a:rPr lang="en-US" dirty="0" smtClean="0"/>
              <a:t> = </a:t>
            </a:r>
            <a:r>
              <a:rPr lang="en-US" dirty="0"/>
              <a:t>the </a:t>
            </a:r>
            <a:r>
              <a:rPr lang="en-US" dirty="0" smtClean="0"/>
              <a:t>number of observations in </a:t>
            </a:r>
            <a:r>
              <a:rPr lang="en-US" dirty="0"/>
              <a:t>the </a:t>
            </a:r>
            <a:r>
              <a:rPr lang="en-US" dirty="0" smtClean="0"/>
              <a:t>i-</a:t>
            </a:r>
            <a:r>
              <a:rPr lang="en-US" dirty="0" err="1" smtClean="0"/>
              <a:t>th</a:t>
            </a:r>
            <a:r>
              <a:rPr lang="en-US" dirty="0" smtClean="0"/>
              <a:t> class</a:t>
            </a:r>
          </a:p>
          <a:p>
            <a:pPr lvl="1"/>
            <a:r>
              <a:rPr lang="en-US" i="1" dirty="0" err="1" smtClean="0"/>
              <a:t>E</a:t>
            </a:r>
            <a:r>
              <a:rPr lang="en-US" i="1" baseline="-25000" dirty="0" err="1" smtClean="0"/>
              <a:t>i</a:t>
            </a:r>
            <a:r>
              <a:rPr lang="en-US" dirty="0" smtClean="0"/>
              <a:t> = </a:t>
            </a:r>
            <a:r>
              <a:rPr lang="en-US" dirty="0"/>
              <a:t>the expected number </a:t>
            </a:r>
            <a:r>
              <a:rPr lang="en-US" dirty="0" smtClean="0"/>
              <a:t>in the i-</a:t>
            </a:r>
            <a:r>
              <a:rPr lang="en-US" dirty="0" err="1" smtClean="0"/>
              <a:t>th</a:t>
            </a:r>
            <a:r>
              <a:rPr lang="en-US" dirty="0" smtClean="0"/>
              <a:t> class</a:t>
            </a:r>
          </a:p>
          <a:p>
            <a:pPr lvl="1"/>
            <a:r>
              <a:rPr lang="en-US" i="1" dirty="0" smtClean="0"/>
              <a:t>n</a:t>
            </a:r>
            <a:r>
              <a:rPr lang="en-US" dirty="0" smtClean="0"/>
              <a:t> = </a:t>
            </a:r>
            <a:r>
              <a:rPr lang="en-US" dirty="0"/>
              <a:t>the number of classes.</a:t>
            </a:r>
          </a:p>
        </p:txBody>
      </p:sp>
      <p:graphicFrame>
        <p:nvGraphicFramePr>
          <p:cNvPr id="4" name="Object 3"/>
          <p:cNvGraphicFramePr>
            <a:graphicFrameLocks noChangeAspect="1"/>
          </p:cNvGraphicFramePr>
          <p:nvPr>
            <p:extLst/>
          </p:nvPr>
        </p:nvGraphicFramePr>
        <p:xfrm>
          <a:off x="3911759" y="2132857"/>
          <a:ext cx="3512498" cy="1224136"/>
        </p:xfrm>
        <a:graphic>
          <a:graphicData uri="http://schemas.openxmlformats.org/presentationml/2006/ole">
            <mc:AlternateContent xmlns:mc="http://schemas.openxmlformats.org/markup-compatibility/2006">
              <mc:Choice xmlns:v="urn:schemas-microsoft-com:vml" Requires="v">
                <p:oleObj spid="_x0000_s4100" name="Equation" r:id="rId3" imgW="1155600" imgH="469800" progId="Equation.3">
                  <p:embed/>
                </p:oleObj>
              </mc:Choice>
              <mc:Fallback>
                <p:oleObj name="Equation" r:id="rId3" imgW="1155600" imgH="469800" progId="Equation.3">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11759" y="2132857"/>
                        <a:ext cx="3512498" cy="1224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238939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Chi-square Test</a:t>
            </a:r>
            <a:endParaRPr lang="en-US" dirty="0"/>
          </a:p>
        </p:txBody>
      </p:sp>
      <p:sp>
        <p:nvSpPr>
          <p:cNvPr id="3" name="Content Placeholder 2"/>
          <p:cNvSpPr>
            <a:spLocks noGrp="1"/>
          </p:cNvSpPr>
          <p:nvPr>
            <p:ph idx="1"/>
          </p:nvPr>
        </p:nvSpPr>
        <p:spPr>
          <a:xfrm>
            <a:off x="1295137" y="1403048"/>
            <a:ext cx="9601729" cy="4723380"/>
          </a:xfrm>
        </p:spPr>
        <p:txBody>
          <a:bodyPr/>
          <a:lstStyle/>
          <a:p>
            <a:r>
              <a:rPr lang="en-US" dirty="0" smtClean="0"/>
              <a:t>Step </a:t>
            </a:r>
            <a:r>
              <a:rPr lang="en-US" dirty="0"/>
              <a:t>1:</a:t>
            </a:r>
          </a:p>
          <a:p>
            <a:pPr lvl="1">
              <a:buNone/>
            </a:pPr>
            <a:r>
              <a:rPr lang="en-US" dirty="0" smtClean="0"/>
              <a:t>Divide [0,1) into intervals that represent each discrete value.</a:t>
            </a:r>
            <a:endParaRPr lang="en-US" dirty="0"/>
          </a:p>
          <a:p>
            <a:r>
              <a:rPr lang="en-US" dirty="0"/>
              <a:t>Step 2</a:t>
            </a:r>
            <a:r>
              <a:rPr lang="en-US" dirty="0" smtClean="0"/>
              <a:t>:</a:t>
            </a:r>
          </a:p>
          <a:p>
            <a:pPr lvl="1">
              <a:buNone/>
            </a:pPr>
            <a:r>
              <a:rPr lang="en-US" dirty="0" smtClean="0"/>
              <a:t>Count how many generated values are in each interval</a:t>
            </a:r>
          </a:p>
          <a:p>
            <a:pPr marL="374371" lvl="1" indent="-374371"/>
            <a:r>
              <a:rPr lang="en-US" dirty="0"/>
              <a:t>Step </a:t>
            </a:r>
            <a:r>
              <a:rPr lang="en-US" dirty="0" smtClean="0"/>
              <a:t>3:Calculate:</a:t>
            </a:r>
          </a:p>
          <a:p>
            <a:endParaRPr lang="en-US" dirty="0" smtClean="0"/>
          </a:p>
        </p:txBody>
      </p:sp>
      <p:graphicFrame>
        <p:nvGraphicFramePr>
          <p:cNvPr id="5" name="Object 4"/>
          <p:cNvGraphicFramePr>
            <a:graphicFrameLocks noChangeAspect="1"/>
          </p:cNvGraphicFramePr>
          <p:nvPr>
            <p:extLst/>
          </p:nvPr>
        </p:nvGraphicFramePr>
        <p:xfrm>
          <a:off x="4249768" y="5098408"/>
          <a:ext cx="3511550" cy="1223963"/>
        </p:xfrm>
        <a:graphic>
          <a:graphicData uri="http://schemas.openxmlformats.org/presentationml/2006/ole">
            <mc:AlternateContent xmlns:mc="http://schemas.openxmlformats.org/markup-compatibility/2006">
              <mc:Choice xmlns:v="urn:schemas-microsoft-com:vml" Requires="v">
                <p:oleObj spid="_x0000_s5124" name="Equation" r:id="rId3" imgW="1155600" imgH="469800" progId="Equation.3">
                  <p:embed/>
                </p:oleObj>
              </mc:Choice>
              <mc:Fallback>
                <p:oleObj name="Equation" r:id="rId3" imgW="1155600" imgH="469800" progId="Equation.3">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9768" y="5098408"/>
                        <a:ext cx="3511550" cy="1223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393679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Chi-square Test</a:t>
            </a:r>
            <a:endParaRPr lang="en-US" dirty="0"/>
          </a:p>
        </p:txBody>
      </p:sp>
      <p:sp>
        <p:nvSpPr>
          <p:cNvPr id="3" name="Content Placeholder 2"/>
          <p:cNvSpPr>
            <a:spLocks noGrp="1"/>
          </p:cNvSpPr>
          <p:nvPr>
            <p:ph idx="1"/>
          </p:nvPr>
        </p:nvSpPr>
        <p:spPr>
          <a:xfrm>
            <a:off x="1284054" y="1700809"/>
            <a:ext cx="9601200" cy="4525963"/>
          </a:xfrm>
        </p:spPr>
        <p:txBody>
          <a:bodyPr>
            <a:normAutofit/>
          </a:bodyPr>
          <a:lstStyle/>
          <a:p>
            <a:r>
              <a:rPr lang="en-US" sz="3083" dirty="0"/>
              <a:t>Step 4:</a:t>
            </a:r>
          </a:p>
          <a:p>
            <a:pPr lvl="1"/>
            <a:r>
              <a:rPr lang="en-US" sz="2667" dirty="0"/>
              <a:t>For significant level </a:t>
            </a:r>
            <a:r>
              <a:rPr lang="en-US" sz="2667" i="1" dirty="0"/>
              <a:t>α</a:t>
            </a:r>
            <a:r>
              <a:rPr lang="en-US" sz="2667" dirty="0"/>
              <a:t>, utilize the table (Percentage points of the </a:t>
            </a:r>
            <a:r>
              <a:rPr lang="en-US" sz="2667" i="1" dirty="0"/>
              <a:t>chi square </a:t>
            </a:r>
            <a:r>
              <a:rPr lang="en-US" sz="2667" dirty="0"/>
              <a:t>distribution with </a:t>
            </a:r>
            <a:r>
              <a:rPr lang="el-GR" sz="2667" dirty="0">
                <a:latin typeface="Times New Roman"/>
                <a:cs typeface="Times New Roman"/>
              </a:rPr>
              <a:t>ν</a:t>
            </a:r>
            <a:r>
              <a:rPr lang="en-US" sz="2667" dirty="0">
                <a:latin typeface="Times New Roman"/>
                <a:cs typeface="Times New Roman"/>
              </a:rPr>
              <a:t> degrees of freedom</a:t>
            </a:r>
            <a:r>
              <a:rPr lang="en-US" sz="2667" dirty="0"/>
              <a:t>) to determine </a:t>
            </a:r>
            <a:r>
              <a:rPr lang="el-GR" sz="2667" i="1" dirty="0"/>
              <a:t>χ</a:t>
            </a:r>
            <a:r>
              <a:rPr lang="el-GR" sz="2667" i="1" baseline="-25000" dirty="0"/>
              <a:t>α</a:t>
            </a:r>
            <a:r>
              <a:rPr lang="en-US" sz="2667" i="1" baseline="-25000" dirty="0"/>
              <a:t>,n-1</a:t>
            </a:r>
            <a:r>
              <a:rPr lang="en-US" sz="2667" dirty="0"/>
              <a:t>.</a:t>
            </a:r>
          </a:p>
          <a:p>
            <a:pPr>
              <a:spcBef>
                <a:spcPts val="1972"/>
              </a:spcBef>
            </a:pPr>
            <a:r>
              <a:rPr lang="en-US" sz="3083" dirty="0"/>
              <a:t>Step 5:</a:t>
            </a:r>
          </a:p>
          <a:p>
            <a:pPr lvl="1"/>
            <a:r>
              <a:rPr lang="en-US" sz="2667" dirty="0"/>
              <a:t>If </a:t>
            </a:r>
            <a:r>
              <a:rPr lang="el-GR" sz="2667" i="1" dirty="0"/>
              <a:t>χ</a:t>
            </a:r>
            <a:r>
              <a:rPr lang="en-US" sz="2667" i="1" baseline="-25000" dirty="0"/>
              <a:t>0</a:t>
            </a:r>
            <a:r>
              <a:rPr lang="en-US" sz="2667" i="1" baseline="30000" dirty="0"/>
              <a:t>2</a:t>
            </a:r>
            <a:r>
              <a:rPr lang="en-US" sz="2667" i="1" dirty="0"/>
              <a:t> </a:t>
            </a:r>
            <a:r>
              <a:rPr lang="en-US" sz="2667" dirty="0"/>
              <a:t>≤ </a:t>
            </a:r>
            <a:r>
              <a:rPr lang="el-GR" sz="2667" i="1" dirty="0"/>
              <a:t>χ</a:t>
            </a:r>
            <a:r>
              <a:rPr lang="en-US" sz="2667" i="1" baseline="30000" dirty="0"/>
              <a:t>2</a:t>
            </a:r>
            <a:r>
              <a:rPr lang="el-GR" sz="2667" i="1" baseline="-25000" dirty="0"/>
              <a:t>α</a:t>
            </a:r>
            <a:r>
              <a:rPr lang="en-US" sz="2667" i="1" baseline="-25000" dirty="0"/>
              <a:t>,n-1</a:t>
            </a:r>
            <a:r>
              <a:rPr lang="en-US" sz="2667" dirty="0"/>
              <a:t> </a:t>
            </a:r>
            <a:r>
              <a:rPr lang="en-US" sz="2667" dirty="0">
                <a:cs typeface="Times New Roman"/>
              </a:rPr>
              <a:t>→ Accept the hypothesis:</a:t>
            </a:r>
          </a:p>
          <a:p>
            <a:pPr lvl="1"/>
            <a:r>
              <a:rPr lang="en-US" sz="2667" dirty="0"/>
              <a:t>If </a:t>
            </a:r>
            <a:r>
              <a:rPr lang="el-GR" sz="2667" i="1" dirty="0"/>
              <a:t>χ</a:t>
            </a:r>
            <a:r>
              <a:rPr lang="en-US" sz="2667" i="1" baseline="-25000" dirty="0"/>
              <a:t>0</a:t>
            </a:r>
            <a:r>
              <a:rPr lang="en-US" sz="2667" i="1" baseline="30000" dirty="0"/>
              <a:t>2</a:t>
            </a:r>
            <a:r>
              <a:rPr lang="en-US" sz="2667" i="1" dirty="0"/>
              <a:t> </a:t>
            </a:r>
            <a:r>
              <a:rPr lang="en-US" sz="2667" dirty="0"/>
              <a:t>&gt; </a:t>
            </a:r>
            <a:r>
              <a:rPr lang="el-GR" sz="2667" i="1" dirty="0"/>
              <a:t>χ</a:t>
            </a:r>
            <a:r>
              <a:rPr lang="en-US" sz="2667" i="1" baseline="30000" dirty="0"/>
              <a:t>2</a:t>
            </a:r>
            <a:r>
              <a:rPr lang="el-GR" sz="2667" i="1" baseline="-25000" dirty="0"/>
              <a:t>α</a:t>
            </a:r>
            <a:r>
              <a:rPr lang="en-US" sz="2667" i="1" baseline="-25000" dirty="0"/>
              <a:t>,n-1</a:t>
            </a:r>
            <a:r>
              <a:rPr lang="en-US" sz="2667" dirty="0"/>
              <a:t> </a:t>
            </a:r>
            <a:r>
              <a:rPr lang="en-US" sz="2667" dirty="0">
                <a:cs typeface="Times New Roman"/>
              </a:rPr>
              <a:t>→ Reject the hypothesis:</a:t>
            </a:r>
            <a:endParaRPr lang="en-US" sz="2667" dirty="0"/>
          </a:p>
        </p:txBody>
      </p:sp>
    </p:spTree>
    <p:extLst>
      <p:ext uri="{BB962C8B-B14F-4D97-AF65-F5344CB8AC3E}">
        <p14:creationId xmlns:p14="http://schemas.microsoft.com/office/powerpoint/2010/main" val="34365601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9E08D542-593D-4E86-9E5B-86DA13DDF4DF}" type="slidenum">
              <a:rPr lang="en-US" sz="1333">
                <a:latin typeface="Arial Black" pitchFamily="34" charset="0"/>
              </a:rPr>
              <a:pPr algn="r" eaLnBrk="1" hangingPunct="1"/>
              <a:t>33</a:t>
            </a:fld>
            <a:endParaRPr lang="en-US" sz="1333">
              <a:latin typeface="Arial Black" pitchFamily="34" charset="0"/>
            </a:endParaRPr>
          </a:p>
        </p:txBody>
      </p:sp>
      <p:sp>
        <p:nvSpPr>
          <p:cNvPr id="39939" name="Rectangle 2"/>
          <p:cNvSpPr>
            <a:spLocks noGrp="1" noChangeArrowheads="1"/>
          </p:cNvSpPr>
          <p:nvPr>
            <p:ph type="title" idx="4294967295"/>
          </p:nvPr>
        </p:nvSpPr>
        <p:spPr>
          <a:xfrm>
            <a:off x="1871929" y="216960"/>
            <a:ext cx="9558073" cy="813594"/>
          </a:xfrm>
        </p:spPr>
        <p:txBody>
          <a:bodyPr vert="horz" wrap="square" lIns="104501" tIns="52250" rIns="104501" bIns="52250" numCol="1" rtlCol="0" anchor="ctr" anchorCtr="0" compatLnSpc="1">
            <a:prstTxWarp prst="textNoShape">
              <a:avLst/>
            </a:prstTxWarp>
            <a:normAutofit/>
          </a:bodyPr>
          <a:lstStyle/>
          <a:p>
            <a:r>
              <a:rPr lang="en-US" sz="3667"/>
              <a:t>Chi-Square Test </a:t>
            </a:r>
            <a:r>
              <a:rPr lang="en-US" altLang="ko-KR" sz="3667">
                <a:ea typeface="굴림" pitchFamily="34" charset="-127"/>
              </a:rPr>
              <a:t>(cont.)</a:t>
            </a:r>
            <a:endParaRPr lang="en-US" sz="3667"/>
          </a:p>
        </p:txBody>
      </p:sp>
      <p:sp>
        <p:nvSpPr>
          <p:cNvPr id="39940" name="Rectangle 3"/>
          <p:cNvSpPr>
            <a:spLocks noGrp="1" noChangeArrowheads="1"/>
          </p:cNvSpPr>
          <p:nvPr>
            <p:ph type="body" sz="half" idx="4294967295"/>
          </p:nvPr>
        </p:nvSpPr>
        <p:spPr>
          <a:xfrm>
            <a:off x="1886480" y="1263386"/>
            <a:ext cx="9543521" cy="4905375"/>
          </a:xfrm>
        </p:spPr>
        <p:txBody>
          <a:bodyPr vert="horz" wrap="square" lIns="104501" tIns="52250" rIns="104501" bIns="52250" numCol="1" rtlCol="0" anchor="t" anchorCtr="0" compatLnSpc="1">
            <a:prstTxWarp prst="textNoShape">
              <a:avLst/>
            </a:prstTxWarp>
            <a:normAutofit/>
          </a:bodyPr>
          <a:lstStyle/>
          <a:p>
            <a:pPr marL="0" indent="0">
              <a:buNone/>
            </a:pPr>
            <a:r>
              <a:rPr lang="en-US" sz="2250" b="1"/>
              <a:t>Example : Use Chi-square test for the data shown below with </a:t>
            </a:r>
            <a:r>
              <a:rPr lang="en-US" sz="2250" b="1">
                <a:sym typeface="Symbol" pitchFamily="18" charset="2"/>
              </a:rPr>
              <a:t>=0.05. The test uses </a:t>
            </a:r>
            <a:r>
              <a:rPr lang="en-US" sz="2250" b="1" i="1">
                <a:sym typeface="Symbol" pitchFamily="18" charset="2"/>
              </a:rPr>
              <a:t>n=10</a:t>
            </a:r>
            <a:r>
              <a:rPr lang="en-US" sz="2250" b="1">
                <a:sym typeface="Symbol" pitchFamily="18" charset="2"/>
              </a:rPr>
              <a:t> intervals of equal length, namely [0,0.1),[0.1,0.2), …., [0.9,1.0)</a:t>
            </a:r>
          </a:p>
        </p:txBody>
      </p:sp>
      <p:pic>
        <p:nvPicPr>
          <p:cNvPr id="39941" name="Picture 11" descr="tab1"/>
          <p:cNvPicPr>
            <a:picLocks noChangeAspect="1" noChangeArrowheads="1"/>
          </p:cNvPicPr>
          <p:nvPr/>
        </p:nvPicPr>
        <p:blipFill>
          <a:blip r:embed="rId3">
            <a:grayscl/>
            <a:biLevel thresh="50000"/>
          </a:blip>
          <a:srcRect/>
          <a:stretch>
            <a:fillRect/>
          </a:stretch>
        </p:blipFill>
        <p:spPr bwMode="auto">
          <a:xfrm>
            <a:off x="1828272" y="2743729"/>
            <a:ext cx="8356309" cy="3268988"/>
          </a:xfrm>
          <a:prstGeom prst="rect">
            <a:avLst/>
          </a:prstGeom>
          <a:noFill/>
          <a:ln w="9525">
            <a:noFill/>
            <a:miter lim="800000"/>
            <a:headEnd/>
            <a:tailEnd/>
          </a:ln>
        </p:spPr>
      </p:pic>
    </p:spTree>
    <p:extLst>
      <p:ext uri="{BB962C8B-B14F-4D97-AF65-F5344CB8AC3E}">
        <p14:creationId xmlns:p14="http://schemas.microsoft.com/office/powerpoint/2010/main" val="411546308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F8C17FC1-F79A-42C6-A17F-A202B6A90C4A}" type="slidenum">
              <a:rPr lang="en-US" sz="1333">
                <a:latin typeface="Arial Black" pitchFamily="34" charset="0"/>
              </a:rPr>
              <a:pPr algn="r" eaLnBrk="1" hangingPunct="1"/>
              <a:t>34</a:t>
            </a:fld>
            <a:endParaRPr lang="en-US" sz="1333">
              <a:latin typeface="Arial Black" pitchFamily="34" charset="0"/>
            </a:endParaRPr>
          </a:p>
        </p:txBody>
      </p:sp>
      <p:sp>
        <p:nvSpPr>
          <p:cNvPr id="40963" name="Rectangle 2"/>
          <p:cNvSpPr>
            <a:spLocks noGrp="1" noChangeArrowheads="1"/>
          </p:cNvSpPr>
          <p:nvPr>
            <p:ph type="title" idx="4294967295"/>
          </p:nvPr>
        </p:nvSpPr>
        <p:spPr>
          <a:xfrm>
            <a:off x="1871929" y="0"/>
            <a:ext cx="9558073" cy="1001448"/>
          </a:xfrm>
        </p:spPr>
        <p:txBody>
          <a:bodyPr vert="horz" wrap="square" lIns="104501" tIns="52250" rIns="104501" bIns="52250" numCol="1" rtlCol="0" anchor="ctr" anchorCtr="0" compatLnSpc="1">
            <a:prstTxWarp prst="textNoShape">
              <a:avLst/>
            </a:prstTxWarp>
            <a:normAutofit/>
          </a:bodyPr>
          <a:lstStyle/>
          <a:p>
            <a:r>
              <a:rPr lang="en-US" sz="3667"/>
              <a:t> Chi-Square Test</a:t>
            </a:r>
            <a:r>
              <a:rPr lang="en-US" altLang="ko-KR" sz="3667">
                <a:ea typeface="굴림" pitchFamily="34" charset="-127"/>
              </a:rPr>
              <a:t>(cont.)</a:t>
            </a:r>
            <a:r>
              <a:rPr lang="en-US" sz="3667"/>
              <a:t>  </a:t>
            </a:r>
          </a:p>
        </p:txBody>
      </p:sp>
      <p:sp>
        <p:nvSpPr>
          <p:cNvPr id="6" name="Rectangle 5"/>
          <p:cNvSpPr/>
          <p:nvPr/>
        </p:nvSpPr>
        <p:spPr>
          <a:xfrm>
            <a:off x="1657049" y="5399743"/>
            <a:ext cx="9035143" cy="810350"/>
          </a:xfrm>
          <a:prstGeom prst="rect">
            <a:avLst/>
          </a:prstGeom>
        </p:spPr>
        <p:txBody>
          <a:bodyPr wrap="square">
            <a:spAutoFit/>
          </a:bodyPr>
          <a:lstStyle/>
          <a:p>
            <a:r>
              <a:rPr lang="en-US" sz="2333" dirty="0"/>
              <a:t>The value of </a:t>
            </a:r>
            <a:r>
              <a:rPr lang="en-US" sz="2333" dirty="0">
                <a:sym typeface="Symbol" pitchFamily="18" charset="2"/>
              </a:rPr>
              <a:t></a:t>
            </a:r>
            <a:r>
              <a:rPr lang="en-US" sz="2333" baseline="-25000" dirty="0">
                <a:sym typeface="Symbol" pitchFamily="18" charset="2"/>
              </a:rPr>
              <a:t>0</a:t>
            </a:r>
            <a:r>
              <a:rPr lang="en-US" sz="2333" baseline="30000" dirty="0">
                <a:sym typeface="Symbol" pitchFamily="18" charset="2"/>
              </a:rPr>
              <a:t>2</a:t>
            </a:r>
            <a:r>
              <a:rPr lang="en-US" sz="2333" dirty="0">
                <a:sym typeface="Symbol" pitchFamily="18" charset="2"/>
              </a:rPr>
              <a:t>=3.4; The critical value from table A.6 is </a:t>
            </a:r>
            <a:r>
              <a:rPr lang="en-US" sz="2333" baseline="-25000" dirty="0">
                <a:sym typeface="Symbol" pitchFamily="18" charset="2"/>
              </a:rPr>
              <a:t>0.05,9</a:t>
            </a:r>
            <a:r>
              <a:rPr lang="en-US" sz="2333" baseline="30000" dirty="0">
                <a:sym typeface="Symbol" pitchFamily="18" charset="2"/>
              </a:rPr>
              <a:t>2</a:t>
            </a:r>
            <a:r>
              <a:rPr lang="en-US" sz="2333" dirty="0">
                <a:sym typeface="Symbol" pitchFamily="18" charset="2"/>
              </a:rPr>
              <a:t>=16.9. Therefore the null hypothesis is not rejected </a:t>
            </a:r>
          </a:p>
        </p:txBody>
      </p:sp>
      <p:pic>
        <p:nvPicPr>
          <p:cNvPr id="9" name="Picture 1"/>
          <p:cNvPicPr>
            <a:picLocks noChangeAspect="1" noChangeArrowheads="1"/>
          </p:cNvPicPr>
          <p:nvPr/>
        </p:nvPicPr>
        <p:blipFill>
          <a:blip r:embed="rId3"/>
          <a:srcRect/>
          <a:stretch>
            <a:fillRect/>
          </a:stretch>
        </p:blipFill>
        <p:spPr bwMode="auto">
          <a:xfrm>
            <a:off x="2175821" y="1120511"/>
            <a:ext cx="7961313" cy="3770313"/>
          </a:xfrm>
          <a:prstGeom prst="rect">
            <a:avLst/>
          </a:prstGeom>
          <a:noFill/>
          <a:ln w="9525">
            <a:noFill/>
            <a:miter lim="800000"/>
            <a:headEnd/>
            <a:tailEnd/>
          </a:ln>
          <a:effectLst/>
        </p:spPr>
      </p:pic>
    </p:spTree>
    <p:extLst>
      <p:ext uri="{BB962C8B-B14F-4D97-AF65-F5344CB8AC3E}">
        <p14:creationId xmlns:p14="http://schemas.microsoft.com/office/powerpoint/2010/main" val="1863858986"/>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1369220" y="246063"/>
            <a:ext cx="9559396" cy="625740"/>
          </a:xfrm>
        </p:spPr>
        <p:txBody>
          <a:bodyPr rtlCol="0">
            <a:normAutofit fontScale="90000"/>
          </a:bodyPr>
          <a:lstStyle/>
          <a:p>
            <a:pPr defTabSz="1001380">
              <a:defRPr/>
            </a:pPr>
            <a:r>
              <a:rPr lang="en-US" sz="2750" b="1" i="1" u="sng" dirty="0"/>
              <a:t>Table A.6 Percentage points of the Chi-Square Distribution with υ degrees of Freedom</a:t>
            </a:r>
            <a:r>
              <a:rPr lang="en-US" dirty="0" smtClean="0"/>
              <a:t/>
            </a:r>
            <a:br>
              <a:rPr lang="en-US" dirty="0" smtClean="0"/>
            </a:br>
            <a:endParaRPr lang="en-US" dirty="0" smtClean="0"/>
          </a:p>
        </p:txBody>
      </p:sp>
      <p:pic>
        <p:nvPicPr>
          <p:cNvPr id="41987" name="Picture 3"/>
          <p:cNvPicPr>
            <a:picLocks noGrp="1" noChangeAspect="1" noChangeArrowheads="1"/>
          </p:cNvPicPr>
          <p:nvPr>
            <p:ph idx="1"/>
          </p:nvPr>
        </p:nvPicPr>
        <p:blipFill>
          <a:blip r:embed="rId2"/>
          <a:srcRect/>
          <a:stretch>
            <a:fillRect/>
          </a:stretch>
        </p:blipFill>
        <p:spPr>
          <a:xfrm>
            <a:off x="2510897" y="1000126"/>
            <a:ext cx="7151688" cy="5648854"/>
          </a:xfrm>
          <a:noFill/>
          <a:ln cap="flat">
            <a:solidFill>
              <a:schemeClr val="tx1"/>
            </a:solidFill>
            <a:headEnd type="none" w="sm" len="sm"/>
            <a:tailEnd type="none" w="sm" len="sm"/>
          </a:ln>
        </p:spPr>
      </p:pic>
    </p:spTree>
    <p:extLst>
      <p:ext uri="{BB962C8B-B14F-4D97-AF65-F5344CB8AC3E}">
        <p14:creationId xmlns:p14="http://schemas.microsoft.com/office/powerpoint/2010/main" val="27172015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Notes on Uniformity tests</a:t>
            </a:r>
            <a:endParaRPr lang="en-US" dirty="0">
              <a:solidFill>
                <a:srgbClr val="C00000"/>
              </a:solidFill>
            </a:endParaRPr>
          </a:p>
        </p:txBody>
      </p:sp>
      <p:sp>
        <p:nvSpPr>
          <p:cNvPr id="3" name="Content Placeholder 2"/>
          <p:cNvSpPr>
            <a:spLocks noGrp="1"/>
          </p:cNvSpPr>
          <p:nvPr>
            <p:ph idx="1"/>
          </p:nvPr>
        </p:nvSpPr>
        <p:spPr>
          <a:xfrm>
            <a:off x="609298" y="1600201"/>
            <a:ext cx="11091089" cy="4853136"/>
          </a:xfrm>
        </p:spPr>
        <p:txBody>
          <a:bodyPr>
            <a:normAutofit/>
          </a:bodyPr>
          <a:lstStyle/>
          <a:p>
            <a:pPr>
              <a:buClr>
                <a:srgbClr val="0000FF"/>
              </a:buClr>
              <a:buFont typeface="Wingdings" pitchFamily="2" charset="2"/>
              <a:buChar char="ü"/>
            </a:pPr>
            <a:r>
              <a:rPr lang="en-US" sz="3000" dirty="0"/>
              <a:t>Both the </a:t>
            </a:r>
            <a:r>
              <a:rPr lang="en-US" sz="3000" i="1" dirty="0"/>
              <a:t>Kolmogorov-Smirnov</a:t>
            </a:r>
            <a:r>
              <a:rPr lang="en-US" sz="3000" dirty="0"/>
              <a:t> test and the chi-square test are acceptable for testing the uniformity of sample data provided that the sample size is large.</a:t>
            </a:r>
          </a:p>
          <a:p>
            <a:pPr>
              <a:buClr>
                <a:srgbClr val="0000FF"/>
              </a:buClr>
              <a:buFont typeface="Wingdings" pitchFamily="2" charset="2"/>
              <a:buChar char="ü"/>
            </a:pPr>
            <a:r>
              <a:rPr lang="en-US" sz="3000" dirty="0"/>
              <a:t>The </a:t>
            </a:r>
            <a:r>
              <a:rPr lang="en-US" sz="3000" i="1" dirty="0"/>
              <a:t>KS</a:t>
            </a:r>
            <a:r>
              <a:rPr lang="en-US" sz="3000" dirty="0"/>
              <a:t> test can be applied to small sample sizes, whereas the chi-square test is valid only for large samples, e.g.: </a:t>
            </a:r>
            <a:r>
              <a:rPr lang="en-US" sz="3000" i="1" dirty="0"/>
              <a:t>N </a:t>
            </a:r>
            <a:r>
              <a:rPr lang="en-US" sz="3000" dirty="0"/>
              <a:t>≥ 50.</a:t>
            </a:r>
          </a:p>
          <a:p>
            <a:pPr>
              <a:buClr>
                <a:srgbClr val="0000FF"/>
              </a:buClr>
              <a:buFont typeface="Wingdings" pitchFamily="2" charset="2"/>
              <a:buChar char="ü"/>
            </a:pPr>
            <a:r>
              <a:rPr lang="en-US" sz="3000" dirty="0"/>
              <a:t>The </a:t>
            </a:r>
            <a:r>
              <a:rPr lang="en-US" sz="3000" i="1" dirty="0"/>
              <a:t>KS</a:t>
            </a:r>
            <a:r>
              <a:rPr lang="en-US" sz="3000" dirty="0"/>
              <a:t> test is more powerful and is recommended</a:t>
            </a:r>
          </a:p>
        </p:txBody>
      </p:sp>
    </p:spTree>
    <p:extLst>
      <p:ext uri="{BB962C8B-B14F-4D97-AF65-F5344CB8AC3E}">
        <p14:creationId xmlns:p14="http://schemas.microsoft.com/office/powerpoint/2010/main" val="2304398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369220" y="0"/>
            <a:ext cx="9559396" cy="943240"/>
          </a:xfrm>
        </p:spPr>
        <p:txBody>
          <a:bodyPr/>
          <a:lstStyle/>
          <a:p>
            <a:r>
              <a:rPr lang="en-US" dirty="0" smtClean="0">
                <a:solidFill>
                  <a:srgbClr val="C00000"/>
                </a:solidFill>
              </a:rPr>
              <a:t>Tests for independence</a:t>
            </a:r>
          </a:p>
        </p:txBody>
      </p:sp>
      <p:sp>
        <p:nvSpPr>
          <p:cNvPr id="64515" name="Content Placeholder 2"/>
          <p:cNvSpPr>
            <a:spLocks noGrp="1"/>
          </p:cNvSpPr>
          <p:nvPr>
            <p:ph idx="1"/>
          </p:nvPr>
        </p:nvSpPr>
        <p:spPr>
          <a:xfrm>
            <a:off x="573548" y="855929"/>
            <a:ext cx="11053097" cy="5705739"/>
          </a:xfrm>
        </p:spPr>
        <p:txBody>
          <a:bodyPr rtlCol="0">
            <a:normAutofit/>
          </a:bodyPr>
          <a:lstStyle/>
          <a:p>
            <a:pPr marL="375517" indent="-375517" defTabSz="1001380">
              <a:buClr>
                <a:srgbClr val="0000FF"/>
              </a:buClr>
              <a:buFont typeface="Wingdings" pitchFamily="2" charset="2"/>
              <a:buChar char="ü"/>
              <a:defRPr/>
            </a:pPr>
            <a:r>
              <a:rPr lang="en-US" sz="2500" dirty="0"/>
              <a:t>Sometimes the generators pass the </a:t>
            </a:r>
            <a:r>
              <a:rPr lang="en-US" sz="2500" dirty="0" err="1"/>
              <a:t>Kolmogorov</a:t>
            </a:r>
            <a:r>
              <a:rPr lang="en-US" sz="2500" dirty="0"/>
              <a:t>-Smirnov and chi-square tests but the numbers generated are not independent </a:t>
            </a:r>
            <a:r>
              <a:rPr lang="en-US" sz="2500" dirty="0">
                <a:sym typeface="Wingdings" pitchFamily="2" charset="2"/>
              </a:rPr>
              <a:t> </a:t>
            </a:r>
            <a:r>
              <a:rPr lang="en-US" sz="2500" dirty="0">
                <a:solidFill>
                  <a:srgbClr val="FF0000"/>
                </a:solidFill>
                <a:sym typeface="Wingdings" pitchFamily="2" charset="2"/>
              </a:rPr>
              <a:t>need independence tests</a:t>
            </a:r>
          </a:p>
          <a:p>
            <a:pPr marL="375517" indent="-375517" defTabSz="1001380">
              <a:buNone/>
              <a:defRPr/>
            </a:pPr>
            <a:r>
              <a:rPr lang="en-US" sz="2500" dirty="0">
                <a:solidFill>
                  <a:srgbClr val="FF0000"/>
                </a:solidFill>
              </a:rPr>
              <a:t>Runs  Tests  : </a:t>
            </a:r>
          </a:p>
          <a:p>
            <a:pPr marL="375517" indent="-375517" defTabSz="1001380">
              <a:buClr>
                <a:srgbClr val="0000FF"/>
              </a:buClr>
              <a:buFont typeface="Wingdings" pitchFamily="2" charset="2"/>
              <a:buChar char="ü"/>
              <a:defRPr/>
            </a:pPr>
            <a:r>
              <a:rPr lang="en-US" sz="2500" dirty="0"/>
              <a:t>The runs test examines the arrangement of numbers in a sequence to test the hypothesis of independence.</a:t>
            </a:r>
          </a:p>
          <a:p>
            <a:pPr marL="375517" indent="-375517" defTabSz="1001380">
              <a:buClr>
                <a:srgbClr val="0000FF"/>
              </a:buClr>
              <a:buFont typeface="Wingdings" pitchFamily="2" charset="2"/>
              <a:buChar char="ü"/>
              <a:defRPr/>
            </a:pPr>
            <a:r>
              <a:rPr lang="en-US" sz="2500" dirty="0">
                <a:solidFill>
                  <a:srgbClr val="0000FF"/>
                </a:solidFill>
              </a:rPr>
              <a:t>Run :</a:t>
            </a:r>
            <a:r>
              <a:rPr lang="en-US" sz="2500" dirty="0"/>
              <a:t> A run is defined as succession of similar events preceded and followed by a different event.</a:t>
            </a:r>
          </a:p>
          <a:p>
            <a:pPr marL="375517" indent="-375517" defTabSz="1001380">
              <a:buClr>
                <a:srgbClr val="0000FF"/>
              </a:buClr>
              <a:buFont typeface="Wingdings" pitchFamily="2" charset="2"/>
              <a:buChar char="ü"/>
              <a:defRPr/>
            </a:pPr>
            <a:r>
              <a:rPr lang="en-US" sz="2500" dirty="0"/>
              <a:t> The length of the Run is the number of events that occur in a Run.</a:t>
            </a:r>
          </a:p>
          <a:p>
            <a:pPr marL="813622" lvl="1" indent="-312932" defTabSz="1001380">
              <a:defRPr/>
            </a:pPr>
            <a:r>
              <a:rPr lang="en-US" sz="2500" dirty="0"/>
              <a:t>Example: coin flipping: H T </a:t>
            </a:r>
            <a:r>
              <a:rPr lang="en-US" sz="2500" dirty="0" err="1"/>
              <a:t>T</a:t>
            </a:r>
            <a:r>
              <a:rPr lang="en-US" sz="2500" dirty="0"/>
              <a:t> H </a:t>
            </a:r>
            <a:r>
              <a:rPr lang="en-US" sz="2500" dirty="0" err="1"/>
              <a:t>H</a:t>
            </a:r>
            <a:r>
              <a:rPr lang="en-US" sz="2500" dirty="0"/>
              <a:t> T </a:t>
            </a:r>
            <a:r>
              <a:rPr lang="en-US" sz="2500" dirty="0" err="1"/>
              <a:t>T</a:t>
            </a:r>
            <a:r>
              <a:rPr lang="en-US" sz="2500" dirty="0"/>
              <a:t> </a:t>
            </a:r>
            <a:r>
              <a:rPr lang="en-US" sz="2500" dirty="0" err="1"/>
              <a:t>T</a:t>
            </a:r>
            <a:r>
              <a:rPr lang="en-US" sz="2500" dirty="0"/>
              <a:t> H T</a:t>
            </a:r>
          </a:p>
          <a:p>
            <a:pPr marL="1251726" lvl="2" indent="-250345" defTabSz="1001380">
              <a:defRPr/>
            </a:pPr>
            <a:r>
              <a:rPr lang="en-US" sz="2500" dirty="0"/>
              <a:t>Six runs: length 1, 2, 2, 3, 1, 1</a:t>
            </a:r>
          </a:p>
          <a:p>
            <a:pPr marL="375517" indent="-375517" defTabSz="1001380">
              <a:buNone/>
              <a:defRPr/>
            </a:pPr>
            <a:endParaRPr lang="en-US" dirty="0" smtClean="0"/>
          </a:p>
          <a:p>
            <a:pPr marL="375517" indent="-375517" defTabSz="1001380">
              <a:buNone/>
              <a:defRPr/>
            </a:pPr>
            <a:endParaRPr lang="en-US" dirty="0" smtClean="0">
              <a:solidFill>
                <a:srgbClr val="FF0000"/>
              </a:solidFill>
            </a:endParaRPr>
          </a:p>
        </p:txBody>
      </p:sp>
    </p:spTree>
    <p:extLst>
      <p:ext uri="{BB962C8B-B14F-4D97-AF65-F5344CB8AC3E}">
        <p14:creationId xmlns:p14="http://schemas.microsoft.com/office/powerpoint/2010/main" val="9041877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dirty="0" smtClean="0">
                <a:solidFill>
                  <a:srgbClr val="C00000"/>
                </a:solidFill>
              </a:rPr>
              <a:t>Runs up and Runs Down</a:t>
            </a:r>
          </a:p>
        </p:txBody>
      </p:sp>
      <p:sp>
        <p:nvSpPr>
          <p:cNvPr id="44035" name="Content Placeholder 2"/>
          <p:cNvSpPr>
            <a:spLocks noGrp="1"/>
          </p:cNvSpPr>
          <p:nvPr>
            <p:ph idx="1"/>
          </p:nvPr>
        </p:nvSpPr>
        <p:spPr>
          <a:xfrm>
            <a:off x="712838" y="1418167"/>
            <a:ext cx="10869865" cy="5251382"/>
          </a:xfrm>
        </p:spPr>
        <p:txBody>
          <a:bodyPr/>
          <a:lstStyle/>
          <a:p>
            <a:pPr>
              <a:buFontTx/>
              <a:buNone/>
            </a:pPr>
            <a:r>
              <a:rPr lang="en-US" sz="3000" dirty="0"/>
              <a:t>Two concerns in a Runs Test:</a:t>
            </a:r>
          </a:p>
          <a:p>
            <a:pPr marL="428608" indent="-428608">
              <a:buFontTx/>
              <a:buAutoNum type="arabicPeriod"/>
            </a:pPr>
            <a:r>
              <a:rPr lang="en-US" sz="2667" dirty="0"/>
              <a:t>The number of Runs </a:t>
            </a:r>
          </a:p>
          <a:p>
            <a:pPr marL="0" indent="0">
              <a:buNone/>
            </a:pPr>
            <a:r>
              <a:rPr lang="en-US" sz="2667" dirty="0"/>
              <a:t>2. The length of the Runs.</a:t>
            </a:r>
          </a:p>
          <a:p>
            <a:pPr>
              <a:buClr>
                <a:srgbClr val="0000FF"/>
              </a:buClr>
              <a:buFont typeface="Wingdings" pitchFamily="2" charset="2"/>
              <a:buChar char="ü"/>
            </a:pPr>
            <a:r>
              <a:rPr lang="en-US" sz="2250" dirty="0">
                <a:solidFill>
                  <a:srgbClr val="0000FF"/>
                </a:solidFill>
              </a:rPr>
              <a:t>An up run </a:t>
            </a:r>
            <a:r>
              <a:rPr lang="en-US" sz="2250" dirty="0">
                <a:solidFill>
                  <a:srgbClr val="FF0000"/>
                </a:solidFill>
              </a:rPr>
              <a:t>is a sequence of numbers which is succeeded by a larger number. </a:t>
            </a:r>
          </a:p>
          <a:p>
            <a:pPr>
              <a:buClr>
                <a:srgbClr val="0000FF"/>
              </a:buClr>
              <a:buFont typeface="Wingdings" pitchFamily="2" charset="2"/>
              <a:buChar char="ü"/>
            </a:pPr>
            <a:r>
              <a:rPr lang="en-US" sz="2250" dirty="0">
                <a:solidFill>
                  <a:srgbClr val="0000FF"/>
                </a:solidFill>
              </a:rPr>
              <a:t>A down run </a:t>
            </a:r>
            <a:r>
              <a:rPr lang="en-US" sz="2250" dirty="0">
                <a:solidFill>
                  <a:srgbClr val="FF0000"/>
                </a:solidFill>
              </a:rPr>
              <a:t>is a sequence of numbers each of which is succeeded by a smaller number.</a:t>
            </a:r>
          </a:p>
          <a:p>
            <a:pPr>
              <a:buClr>
                <a:srgbClr val="0000FF"/>
              </a:buClr>
              <a:buFont typeface="Wingdings" pitchFamily="2" charset="2"/>
              <a:buChar char="ü"/>
            </a:pPr>
            <a:r>
              <a:rPr lang="en-US" sz="2250" dirty="0"/>
              <a:t>If a sequence of numbers have too few runs, it is unlikely a real random sequence.</a:t>
            </a:r>
          </a:p>
          <a:p>
            <a:pPr>
              <a:buClr>
                <a:srgbClr val="0000FF"/>
              </a:buClr>
              <a:buFont typeface="Wingdings" pitchFamily="2" charset="2"/>
              <a:buChar char="ü"/>
            </a:pPr>
            <a:r>
              <a:rPr lang="en-US" sz="2250" dirty="0"/>
              <a:t>E.g. 0.08, 0.18, 0.23, 0.36, 0.42, 0.55, 0.63, 0.72, 0.89, 0.91, the sequence has one run, an up run. It is not likely a random sequence.</a:t>
            </a:r>
          </a:p>
          <a:p>
            <a:pPr>
              <a:buClr>
                <a:srgbClr val="0000FF"/>
              </a:buClr>
              <a:buFont typeface="Wingdings" pitchFamily="2" charset="2"/>
              <a:buChar char="ü"/>
            </a:pPr>
            <a:r>
              <a:rPr lang="en-US" sz="2250" dirty="0"/>
              <a:t>If a sequence of numbers have too many runs, it is unlikely a real random sequence. </a:t>
            </a:r>
          </a:p>
          <a:p>
            <a:pPr>
              <a:buClr>
                <a:srgbClr val="0000FF"/>
              </a:buClr>
              <a:buFont typeface="Wingdings" pitchFamily="2" charset="2"/>
              <a:buChar char="ü"/>
            </a:pPr>
            <a:r>
              <a:rPr lang="en-US" sz="2250" dirty="0"/>
              <a:t> E.g. 0.08, 0.93, 0.15, 0.96, 0.26, 0.84, 0.28, 0.79, 0.36, 0.57. It has nine runs, five up and four down. It is not likely a random sequence</a:t>
            </a:r>
          </a:p>
          <a:p>
            <a:endParaRPr lang="en-US" sz="2250" b="1" dirty="0">
              <a:solidFill>
                <a:srgbClr val="FF0000"/>
              </a:solidFill>
              <a:latin typeface="Cambria" pitchFamily="18" charset="0"/>
            </a:endParaRPr>
          </a:p>
        </p:txBody>
      </p:sp>
    </p:spTree>
    <p:extLst>
      <p:ext uri="{BB962C8B-B14F-4D97-AF65-F5344CB8AC3E}">
        <p14:creationId xmlns:p14="http://schemas.microsoft.com/office/powerpoint/2010/main" val="19966778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idx="4294967295"/>
          </p:nvPr>
        </p:nvSpPr>
        <p:spPr>
          <a:xfrm>
            <a:off x="2464595" y="1"/>
            <a:ext cx="8965406" cy="769938"/>
          </a:xfrm>
        </p:spPr>
        <p:txBody>
          <a:bodyPr/>
          <a:lstStyle/>
          <a:p>
            <a:r>
              <a:rPr lang="en-US" dirty="0" smtClean="0">
                <a:solidFill>
                  <a:srgbClr val="C00000"/>
                </a:solidFill>
              </a:rPr>
              <a:t>Runs up and Runs Down</a:t>
            </a:r>
            <a:r>
              <a:rPr lang="en-US" altLang="ko-KR" dirty="0" smtClean="0">
                <a:solidFill>
                  <a:srgbClr val="C00000"/>
                </a:solidFill>
                <a:ea typeface="굴림" pitchFamily="34" charset="-127"/>
              </a:rPr>
              <a:t>(cont</a:t>
            </a:r>
            <a:r>
              <a:rPr lang="en-US" altLang="ko-KR" dirty="0" smtClean="0">
                <a:ea typeface="굴림" pitchFamily="34" charset="-127"/>
              </a:rPr>
              <a:t>.)</a:t>
            </a:r>
            <a:r>
              <a:rPr lang="en-US" dirty="0" smtClean="0"/>
              <a:t> </a:t>
            </a:r>
          </a:p>
        </p:txBody>
      </p:sp>
      <p:pic>
        <p:nvPicPr>
          <p:cNvPr id="45059" name="Picture 2"/>
          <p:cNvPicPr>
            <a:picLocks noGrp="1" noChangeAspect="1" noChangeArrowheads="1"/>
          </p:cNvPicPr>
          <p:nvPr>
            <p:ph idx="4294967295"/>
          </p:nvPr>
        </p:nvPicPr>
        <p:blipFill>
          <a:blip r:embed="rId2"/>
          <a:srcRect/>
          <a:stretch>
            <a:fillRect/>
          </a:stretch>
        </p:blipFill>
        <p:spPr>
          <a:xfrm>
            <a:off x="762000" y="1566335"/>
            <a:ext cx="9499865" cy="5004594"/>
          </a:xfrm>
          <a:noFill/>
        </p:spPr>
      </p:pic>
    </p:spTree>
    <p:extLst>
      <p:ext uri="{BB962C8B-B14F-4D97-AF65-F5344CB8AC3E}">
        <p14:creationId xmlns:p14="http://schemas.microsoft.com/office/powerpoint/2010/main" val="1363930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051"/>
          <p:cNvSpPr>
            <a:spLocks noGrp="1" noChangeArrowheads="1"/>
          </p:cNvSpPr>
          <p:nvPr>
            <p:ph idx="1"/>
          </p:nvPr>
        </p:nvSpPr>
        <p:spPr>
          <a:xfrm>
            <a:off x="524389" y="363804"/>
            <a:ext cx="11094063" cy="6167438"/>
          </a:xfrm>
        </p:spPr>
        <p:txBody>
          <a:bodyPr rtlCol="0">
            <a:normAutofit/>
          </a:bodyPr>
          <a:lstStyle/>
          <a:p>
            <a:pPr marL="375517" indent="-375517" defTabSz="1001380">
              <a:buClr>
                <a:srgbClr val="0000FF"/>
              </a:buClr>
              <a:buFont typeface="Wingdings" pitchFamily="2" charset="2"/>
              <a:buChar char="ü"/>
              <a:defRPr/>
            </a:pPr>
            <a:r>
              <a:rPr lang="en-US" sz="3250" dirty="0"/>
              <a:t>Random  numbers  are  necessary  basic  ingredient  in  the  simulation  of almost all discrete system. </a:t>
            </a:r>
          </a:p>
          <a:p>
            <a:pPr marL="375517" indent="-375517" defTabSz="1001380">
              <a:buClr>
                <a:srgbClr val="0000FF"/>
              </a:buClr>
              <a:buFont typeface="Wingdings" pitchFamily="2" charset="2"/>
              <a:buChar char="ü"/>
              <a:defRPr/>
            </a:pPr>
            <a:r>
              <a:rPr lang="en-US" sz="3250" dirty="0"/>
              <a:t>Most computer languages have a subroutine or function that will generate a random number. </a:t>
            </a:r>
          </a:p>
          <a:p>
            <a:pPr marL="375517" indent="-375517" defTabSz="1001380">
              <a:buClr>
                <a:srgbClr val="0000FF"/>
              </a:buClr>
              <a:buFont typeface="Wingdings" pitchFamily="2" charset="2"/>
              <a:buChar char="ü"/>
              <a:defRPr/>
            </a:pPr>
            <a:r>
              <a:rPr lang="en-US" sz="3250" dirty="0"/>
              <a:t>Random numbers play a key role in discrete event simulation.</a:t>
            </a:r>
          </a:p>
          <a:p>
            <a:pPr marL="375517" indent="-375517" defTabSz="1001380">
              <a:buClr>
                <a:srgbClr val="0000FF"/>
              </a:buClr>
              <a:buFont typeface="Wingdings" pitchFamily="2" charset="2"/>
              <a:buChar char="ü"/>
              <a:defRPr/>
            </a:pPr>
            <a:r>
              <a:rPr lang="en-US" sz="3250" dirty="0"/>
              <a:t>Simulation languages generate random numbers that are used to produce   random arrival/service times and event times and other random variables in general.</a:t>
            </a:r>
          </a:p>
          <a:p>
            <a:pPr marL="375517" indent="-375517" defTabSz="1001380">
              <a:buClr>
                <a:srgbClr val="0000FF"/>
              </a:buClr>
              <a:buFont typeface="Wingdings" pitchFamily="2" charset="2"/>
              <a:buChar char="ü"/>
              <a:defRPr/>
            </a:pPr>
            <a:r>
              <a:rPr lang="en-US" sz="3250" dirty="0">
                <a:solidFill>
                  <a:srgbClr val="232323"/>
                </a:solidFill>
              </a:rPr>
              <a:t>A random number generator (RNG) is a computational or physical device designed to generate a sequence of numbers that appear random</a:t>
            </a:r>
            <a:r>
              <a:rPr lang="en-US" sz="3250" dirty="0"/>
              <a:t>.</a:t>
            </a:r>
          </a:p>
          <a:p>
            <a:pPr marL="375517" indent="-375517" defTabSz="1001380">
              <a:defRPr/>
            </a:pPr>
            <a:endParaRPr lang="en-US" dirty="0" smtClean="0"/>
          </a:p>
          <a:p>
            <a:pPr marL="522482" indent="-522482" defTabSz="1001380">
              <a:buNone/>
              <a:defRPr/>
            </a:pPr>
            <a:endParaRPr lang="en-US" dirty="0" smtClean="0">
              <a:latin typeface="Times New Roman(W1)" pitchFamily="18" charset="0"/>
            </a:endParaRPr>
          </a:p>
        </p:txBody>
      </p:sp>
    </p:spTree>
    <p:extLst>
      <p:ext uri="{BB962C8B-B14F-4D97-AF65-F5344CB8AC3E}">
        <p14:creationId xmlns:p14="http://schemas.microsoft.com/office/powerpoint/2010/main" val="7665582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369220" y="0"/>
            <a:ext cx="9559396" cy="1074208"/>
          </a:xfrm>
        </p:spPr>
        <p:txBody>
          <a:bodyPr/>
          <a:lstStyle/>
          <a:p>
            <a:r>
              <a:rPr lang="en-US" dirty="0" smtClean="0">
                <a:solidFill>
                  <a:srgbClr val="C00000"/>
                </a:solidFill>
              </a:rPr>
              <a:t>Runs up and Runs Down</a:t>
            </a:r>
            <a:r>
              <a:rPr lang="en-US" altLang="ko-KR" dirty="0" smtClean="0">
                <a:solidFill>
                  <a:srgbClr val="C00000"/>
                </a:solidFill>
                <a:ea typeface="굴림" pitchFamily="34" charset="-127"/>
              </a:rPr>
              <a:t>(cont.)</a:t>
            </a:r>
            <a:r>
              <a:rPr lang="en-US" dirty="0" smtClean="0">
                <a:solidFill>
                  <a:srgbClr val="C00000"/>
                </a:solidFill>
              </a:rPr>
              <a:t> </a:t>
            </a:r>
          </a:p>
        </p:txBody>
      </p:sp>
      <p:sp>
        <p:nvSpPr>
          <p:cNvPr id="46083" name="Content Placeholder 2"/>
          <p:cNvSpPr>
            <a:spLocks noGrp="1"/>
          </p:cNvSpPr>
          <p:nvPr>
            <p:ph idx="1"/>
          </p:nvPr>
        </p:nvSpPr>
        <p:spPr/>
        <p:txBody>
          <a:bodyPr/>
          <a:lstStyle/>
          <a:p>
            <a:pPr lvl="1">
              <a:buFontTx/>
              <a:buNone/>
            </a:pPr>
            <a:r>
              <a:rPr lang="en-US" altLang="ko-KR" sz="2667" dirty="0">
                <a:ea typeface="굴림" pitchFamily="34" charset="-127"/>
              </a:rPr>
              <a:t>If N is the number of numbers in a sequence, the maximum number of runs is N-1, and the minimum number of runs is one.</a:t>
            </a:r>
          </a:p>
          <a:p>
            <a:pPr lvl="1">
              <a:buFontTx/>
              <a:buNone/>
            </a:pPr>
            <a:r>
              <a:rPr lang="en-US" altLang="ko-KR" sz="2667" dirty="0">
                <a:ea typeface="굴림" pitchFamily="34" charset="-127"/>
              </a:rPr>
              <a:t>If “a” is the total number of runs in a sequence, the mean and variance of “a” is given by </a:t>
            </a:r>
          </a:p>
          <a:p>
            <a:pPr lvl="1">
              <a:buFontTx/>
              <a:buNone/>
            </a:pPr>
            <a:endParaRPr lang="en-US" altLang="ko-KR" dirty="0" smtClean="0">
              <a:ea typeface="굴림" pitchFamily="34" charset="-127"/>
            </a:endParaRPr>
          </a:p>
          <a:p>
            <a:pPr>
              <a:buFontTx/>
              <a:buNone/>
            </a:pPr>
            <a:endParaRPr lang="en-US" dirty="0" smtClean="0"/>
          </a:p>
        </p:txBody>
      </p:sp>
    </p:spTree>
    <p:extLst>
      <p:ext uri="{BB962C8B-B14F-4D97-AF65-F5344CB8AC3E}">
        <p14:creationId xmlns:p14="http://schemas.microsoft.com/office/powerpoint/2010/main" val="19261814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noFill/>
        </p:spPr>
        <p:txBody>
          <a:bodyPr/>
          <a:lstStyle/>
          <a:p>
            <a:r>
              <a:rPr lang="en-US" dirty="0" smtClean="0">
                <a:solidFill>
                  <a:srgbClr val="C00000"/>
                </a:solidFill>
              </a:rPr>
              <a:t>Runs up and Runs Down</a:t>
            </a:r>
            <a:r>
              <a:rPr lang="en-US" altLang="ko-KR" dirty="0" smtClean="0">
                <a:solidFill>
                  <a:srgbClr val="C00000"/>
                </a:solidFill>
                <a:ea typeface="굴림" pitchFamily="34" charset="-127"/>
              </a:rPr>
              <a:t>(cont.)</a:t>
            </a:r>
            <a:r>
              <a:rPr lang="en-US" dirty="0" smtClean="0">
                <a:solidFill>
                  <a:srgbClr val="C00000"/>
                </a:solidFill>
              </a:rPr>
              <a:t> </a:t>
            </a:r>
            <a:endParaRPr lang="en-US" altLang="ko-KR" dirty="0" smtClean="0">
              <a:solidFill>
                <a:srgbClr val="C00000"/>
              </a:solidFill>
              <a:ea typeface="굴림" pitchFamily="34" charset="-127"/>
            </a:endParaRPr>
          </a:p>
        </p:txBody>
      </p:sp>
      <p:grpSp>
        <p:nvGrpSpPr>
          <p:cNvPr id="2" name="Group 3"/>
          <p:cNvGrpSpPr>
            <a:grpSpLocks/>
          </p:cNvGrpSpPr>
          <p:nvPr/>
        </p:nvGrpSpPr>
        <p:grpSpPr bwMode="auto">
          <a:xfrm>
            <a:off x="1651000" y="1752865"/>
            <a:ext cx="8801365" cy="4331819"/>
            <a:chOff x="480" y="1104"/>
            <a:chExt cx="4752" cy="2729"/>
          </a:xfrm>
        </p:grpSpPr>
        <p:sp>
          <p:nvSpPr>
            <p:cNvPr id="9222" name="Rectangle 4"/>
            <p:cNvSpPr>
              <a:spLocks noChangeArrowheads="1"/>
            </p:cNvSpPr>
            <p:nvPr/>
          </p:nvSpPr>
          <p:spPr bwMode="auto">
            <a:xfrm>
              <a:off x="480" y="1104"/>
              <a:ext cx="4752" cy="2729"/>
            </a:xfrm>
            <a:prstGeom prst="rect">
              <a:avLst/>
            </a:prstGeom>
            <a:noFill/>
            <a:ln w="12700">
              <a:noFill/>
              <a:miter lim="800000"/>
              <a:headEnd type="none" w="sm" len="sm"/>
              <a:tailEnd type="none" w="sm" len="sm"/>
            </a:ln>
          </p:spPr>
          <p:txBody>
            <a:bodyPr>
              <a:spAutoFit/>
            </a:bodyPr>
            <a:lstStyle/>
            <a:p>
              <a:pPr lvl="1">
                <a:lnSpc>
                  <a:spcPct val="130000"/>
                </a:lnSpc>
              </a:pPr>
              <a:r>
                <a:rPr lang="en-US" altLang="ko-KR" sz="3167" dirty="0">
                  <a:latin typeface="Symbol" pitchFamily="18" charset="2"/>
                  <a:ea typeface="굴림" pitchFamily="34" charset="-127"/>
                </a:rPr>
                <a:t>m</a:t>
              </a:r>
              <a:r>
                <a:rPr lang="en-US" altLang="ko-KR" sz="3167" baseline="-25000" dirty="0">
                  <a:ea typeface="굴림" pitchFamily="34" charset="-127"/>
                </a:rPr>
                <a:t>a	</a:t>
              </a:r>
              <a:r>
                <a:rPr lang="en-US" altLang="ko-KR" sz="3167" dirty="0">
                  <a:ea typeface="굴림" pitchFamily="34" charset="-127"/>
                </a:rPr>
                <a:t>= (2N - 1) / 3</a:t>
              </a:r>
            </a:p>
            <a:p>
              <a:pPr lvl="1">
                <a:lnSpc>
                  <a:spcPct val="130000"/>
                </a:lnSpc>
              </a:pPr>
              <a:r>
                <a:rPr lang="en-US" altLang="ko-KR" sz="3167" dirty="0">
                  <a:ea typeface="굴림" pitchFamily="34" charset="-127"/>
                </a:rPr>
                <a:t>	= (16N - 29) / 90</a:t>
              </a:r>
            </a:p>
            <a:p>
              <a:pPr lvl="1">
                <a:lnSpc>
                  <a:spcPct val="120000"/>
                </a:lnSpc>
              </a:pPr>
              <a:r>
                <a:rPr lang="en-US" altLang="ko-KR" sz="3167" dirty="0">
                  <a:ea typeface="굴림" pitchFamily="34" charset="-127"/>
                </a:rPr>
                <a:t>For N &gt; 20, the distribution of “a” approximated by a normal distribution, N(</a:t>
              </a:r>
              <a:r>
                <a:rPr lang="en-US" altLang="ko-KR" sz="3167" dirty="0">
                  <a:latin typeface="Symbol" pitchFamily="18" charset="2"/>
                  <a:ea typeface="굴림" pitchFamily="34" charset="-127"/>
                </a:rPr>
                <a:t>m</a:t>
              </a:r>
              <a:r>
                <a:rPr lang="en-US" altLang="ko-KR" sz="3167" baseline="-25000" dirty="0">
                  <a:ea typeface="굴림" pitchFamily="34" charset="-127"/>
                </a:rPr>
                <a:t>a</a:t>
              </a:r>
              <a:r>
                <a:rPr lang="en-US" altLang="ko-KR" sz="3167" dirty="0">
                  <a:ea typeface="굴림" pitchFamily="34" charset="-127"/>
                </a:rPr>
                <a:t> ,      ).</a:t>
              </a:r>
            </a:p>
            <a:p>
              <a:pPr lvl="1">
                <a:lnSpc>
                  <a:spcPct val="120000"/>
                </a:lnSpc>
              </a:pPr>
              <a:r>
                <a:rPr lang="en-US" altLang="ko-KR" sz="3167" dirty="0">
                  <a:ea typeface="굴림" pitchFamily="34" charset="-127"/>
                </a:rPr>
                <a:t>This approximation can be used to test the independence of numbers from a generator.</a:t>
              </a:r>
            </a:p>
            <a:p>
              <a:pPr lvl="1">
                <a:lnSpc>
                  <a:spcPct val="130000"/>
                </a:lnSpc>
              </a:pPr>
              <a:r>
                <a:rPr lang="en-US" altLang="ko-KR" sz="3167" dirty="0">
                  <a:ea typeface="굴림" pitchFamily="34" charset="-127"/>
                </a:rPr>
                <a:t>	Z</a:t>
              </a:r>
              <a:r>
                <a:rPr lang="en-US" altLang="ko-KR" sz="3167" baseline="-25000" dirty="0">
                  <a:ea typeface="굴림" pitchFamily="34" charset="-127"/>
                </a:rPr>
                <a:t>0</a:t>
              </a:r>
              <a:r>
                <a:rPr lang="en-US" altLang="ko-KR" sz="3167" dirty="0">
                  <a:latin typeface="Symbol" pitchFamily="18" charset="2"/>
                  <a:ea typeface="굴림" pitchFamily="34" charset="-127"/>
                </a:rPr>
                <a:t>   </a:t>
              </a:r>
              <a:r>
                <a:rPr lang="en-US" altLang="ko-KR" sz="3167" dirty="0">
                  <a:ea typeface="굴림" pitchFamily="34" charset="-127"/>
                </a:rPr>
                <a:t>= (a - </a:t>
              </a:r>
              <a:r>
                <a:rPr lang="en-US" altLang="ko-KR" sz="3167" dirty="0">
                  <a:latin typeface="Symbol" pitchFamily="18" charset="2"/>
                  <a:ea typeface="굴림" pitchFamily="34" charset="-127"/>
                </a:rPr>
                <a:t>m</a:t>
              </a:r>
              <a:r>
                <a:rPr lang="en-US" altLang="ko-KR" sz="3167" baseline="-25000" dirty="0">
                  <a:ea typeface="굴림" pitchFamily="34" charset="-127"/>
                </a:rPr>
                <a:t>a</a:t>
              </a:r>
              <a:r>
                <a:rPr lang="en-US" altLang="ko-KR" sz="3167" dirty="0">
                  <a:ea typeface="굴림" pitchFamily="34" charset="-127"/>
                </a:rPr>
                <a:t>) / </a:t>
              </a:r>
              <a:r>
                <a:rPr lang="en-US" altLang="ko-KR" sz="3167" dirty="0" err="1">
                  <a:latin typeface="Symbol" pitchFamily="18" charset="2"/>
                  <a:ea typeface="굴림" pitchFamily="34" charset="-127"/>
                </a:rPr>
                <a:t>s</a:t>
              </a:r>
              <a:r>
                <a:rPr lang="en-US" altLang="ko-KR" sz="3167" baseline="-25000" dirty="0" err="1">
                  <a:ea typeface="굴림" pitchFamily="34" charset="-127"/>
                </a:rPr>
                <a:t>a</a:t>
              </a:r>
              <a:endParaRPr lang="en-US" altLang="ko-KR" sz="3167" baseline="-25000" dirty="0">
                <a:ea typeface="굴림" pitchFamily="34" charset="-127"/>
              </a:endParaRPr>
            </a:p>
          </p:txBody>
        </p:sp>
        <p:graphicFrame>
          <p:nvGraphicFramePr>
            <p:cNvPr id="9218" name="Object 2"/>
            <p:cNvGraphicFramePr>
              <a:graphicFrameLocks noChangeAspect="1"/>
            </p:cNvGraphicFramePr>
            <p:nvPr/>
          </p:nvGraphicFramePr>
          <p:xfrm>
            <a:off x="644" y="1503"/>
            <a:ext cx="305" cy="384"/>
          </p:xfrm>
          <a:graphic>
            <a:graphicData uri="http://schemas.openxmlformats.org/presentationml/2006/ole">
              <mc:AlternateContent xmlns:mc="http://schemas.openxmlformats.org/markup-compatibility/2006">
                <mc:Choice xmlns:v="urn:schemas-microsoft-com:vml" Requires="v">
                  <p:oleObj spid="_x0000_s6150" name="Equation" r:id="rId4" imgW="190440" imgH="241200" progId="Equation.3">
                    <p:embed/>
                  </p:oleObj>
                </mc:Choice>
                <mc:Fallback>
                  <p:oleObj name="Equation" r:id="rId4" imgW="190440" imgH="241200" progId="Equation.3">
                    <p:embed/>
                    <p:pic>
                      <p:nvPicPr>
                        <p:cNvPr id="9218"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 y="1503"/>
                          <a:ext cx="305" cy="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3"/>
            <p:cNvGraphicFramePr>
              <a:graphicFrameLocks noChangeAspect="1"/>
            </p:cNvGraphicFramePr>
            <p:nvPr/>
          </p:nvGraphicFramePr>
          <p:xfrm>
            <a:off x="1398" y="2659"/>
            <a:ext cx="326" cy="384"/>
          </p:xfrm>
          <a:graphic>
            <a:graphicData uri="http://schemas.openxmlformats.org/presentationml/2006/ole">
              <mc:AlternateContent xmlns:mc="http://schemas.openxmlformats.org/markup-compatibility/2006">
                <mc:Choice xmlns:v="urn:schemas-microsoft-com:vml" Requires="v">
                  <p:oleObj spid="_x0000_s6151" name="Equation" r:id="rId6" imgW="203040" imgH="241200" progId="Equation.3">
                    <p:embed/>
                  </p:oleObj>
                </mc:Choice>
                <mc:Fallback>
                  <p:oleObj name="Equation" r:id="rId6" imgW="203040" imgH="241200" progId="Equation.3">
                    <p:embed/>
                    <p:pic>
                      <p:nvPicPr>
                        <p:cNvPr id="9219"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98" y="2659"/>
                          <a:ext cx="326" cy="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105998884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7"/>
          <p:cNvSpPr>
            <a:spLocks noChangeArrowheads="1"/>
          </p:cNvSpPr>
          <p:nvPr/>
        </p:nvSpPr>
        <p:spPr bwMode="auto">
          <a:xfrm>
            <a:off x="1383772" y="1447271"/>
            <a:ext cx="9183688" cy="3754405"/>
          </a:xfrm>
          <a:prstGeom prst="rect">
            <a:avLst/>
          </a:prstGeom>
          <a:noFill/>
          <a:ln w="9525">
            <a:noFill/>
            <a:miter lim="800000"/>
            <a:headEnd/>
            <a:tailEnd/>
          </a:ln>
        </p:spPr>
        <p:txBody>
          <a:bodyPr lIns="104501" tIns="52250" rIns="104501" bIns="52250">
            <a:spAutoFit/>
          </a:bodyPr>
          <a:lstStyle/>
          <a:p>
            <a:pPr lvl="1">
              <a:spcBef>
                <a:spcPct val="50000"/>
              </a:spcBef>
            </a:pPr>
            <a:r>
              <a:rPr lang="en-US" altLang="ko-KR" sz="3167" dirty="0">
                <a:ea typeface="굴림" pitchFamily="34" charset="-127"/>
              </a:rPr>
              <a:t>Substituting for </a:t>
            </a:r>
            <a:r>
              <a:rPr lang="en-US" altLang="ko-KR" sz="3167" dirty="0">
                <a:latin typeface="Symbol" pitchFamily="18" charset="2"/>
                <a:ea typeface="굴림" pitchFamily="34" charset="-127"/>
              </a:rPr>
              <a:t>m</a:t>
            </a:r>
            <a:r>
              <a:rPr lang="en-US" altLang="ko-KR" sz="3167" baseline="-25000" dirty="0">
                <a:ea typeface="굴림" pitchFamily="34" charset="-127"/>
              </a:rPr>
              <a:t>a</a:t>
            </a:r>
            <a:r>
              <a:rPr lang="en-US" altLang="ko-KR" sz="3167" dirty="0">
                <a:latin typeface="Symbol" pitchFamily="18" charset="2"/>
                <a:ea typeface="굴림" pitchFamily="34" charset="-127"/>
              </a:rPr>
              <a:t> </a:t>
            </a:r>
            <a:r>
              <a:rPr lang="en-US" altLang="ko-KR" sz="3167" dirty="0">
                <a:ea typeface="굴림" pitchFamily="34" charset="-127"/>
              </a:rPr>
              <a:t>and</a:t>
            </a:r>
            <a:r>
              <a:rPr lang="en-US" altLang="ko-KR" sz="3167" dirty="0">
                <a:latin typeface="Symbol" pitchFamily="18" charset="2"/>
                <a:ea typeface="굴림" pitchFamily="34" charset="-127"/>
              </a:rPr>
              <a:t> </a:t>
            </a:r>
            <a:r>
              <a:rPr lang="en-US" altLang="ko-KR" sz="3167" dirty="0" err="1">
                <a:latin typeface="Symbol" pitchFamily="18" charset="2"/>
                <a:ea typeface="굴림" pitchFamily="34" charset="-127"/>
              </a:rPr>
              <a:t>s</a:t>
            </a:r>
            <a:r>
              <a:rPr lang="en-US" altLang="ko-KR" sz="3167" baseline="-25000" dirty="0" err="1">
                <a:ea typeface="굴림" pitchFamily="34" charset="-127"/>
              </a:rPr>
              <a:t>a</a:t>
            </a:r>
            <a:r>
              <a:rPr lang="en-US" altLang="ko-KR" sz="3167" dirty="0">
                <a:ea typeface="굴림" pitchFamily="34" charset="-127"/>
              </a:rPr>
              <a:t> ==&gt;</a:t>
            </a:r>
          </a:p>
          <a:p>
            <a:pPr lvl="1">
              <a:spcBef>
                <a:spcPct val="50000"/>
              </a:spcBef>
            </a:pPr>
            <a:r>
              <a:rPr lang="en-US" altLang="ko-KR" sz="3167" dirty="0">
                <a:ea typeface="굴림" pitchFamily="34" charset="-127"/>
              </a:rPr>
              <a:t>	 </a:t>
            </a:r>
            <a:r>
              <a:rPr lang="en-US" altLang="ko-KR" sz="3167" dirty="0" err="1">
                <a:ea typeface="굴림" pitchFamily="34" charset="-127"/>
              </a:rPr>
              <a:t>Z</a:t>
            </a:r>
            <a:r>
              <a:rPr lang="en-US" altLang="ko-KR" sz="3167" baseline="-25000" dirty="0" err="1">
                <a:ea typeface="굴림" pitchFamily="34" charset="-127"/>
              </a:rPr>
              <a:t>a</a:t>
            </a:r>
            <a:r>
              <a:rPr lang="en-US" altLang="ko-KR" sz="3167" baseline="-25000" dirty="0">
                <a:ea typeface="굴림" pitchFamily="34" charset="-127"/>
              </a:rPr>
              <a:t> </a:t>
            </a:r>
            <a:r>
              <a:rPr lang="en-US" altLang="ko-KR" sz="3167" dirty="0">
                <a:ea typeface="굴림" pitchFamily="34" charset="-127"/>
              </a:rPr>
              <a:t>= {a - [(2N-1)/3]} / {</a:t>
            </a:r>
            <a:r>
              <a:rPr lang="en-US" altLang="ko-KR" sz="3167" dirty="0">
                <a:latin typeface="Symbol" pitchFamily="18" charset="2"/>
                <a:ea typeface="굴림" pitchFamily="34" charset="-127"/>
              </a:rPr>
              <a:t>Ö</a:t>
            </a:r>
            <a:r>
              <a:rPr lang="en-US" altLang="ko-KR" sz="3167" dirty="0">
                <a:ea typeface="굴림" pitchFamily="34" charset="-127"/>
              </a:rPr>
              <a:t>(16N-29)/90},</a:t>
            </a:r>
          </a:p>
          <a:p>
            <a:pPr lvl="1">
              <a:spcBef>
                <a:spcPct val="50000"/>
              </a:spcBef>
            </a:pPr>
            <a:r>
              <a:rPr lang="en-US" altLang="ko-KR" sz="3167" dirty="0">
                <a:ea typeface="굴림" pitchFamily="34" charset="-127"/>
              </a:rPr>
              <a:t>			where Z ~ N(0,1)</a:t>
            </a:r>
          </a:p>
          <a:p>
            <a:pPr lvl="1">
              <a:spcBef>
                <a:spcPct val="50000"/>
              </a:spcBef>
            </a:pPr>
            <a:r>
              <a:rPr lang="en-US" altLang="ko-KR" sz="2250" b="1" dirty="0">
                <a:ea typeface="굴림" pitchFamily="34" charset="-127"/>
              </a:rPr>
              <a:t>Acceptance region for hypothesis of independence  -</a:t>
            </a:r>
            <a:r>
              <a:rPr lang="en-US" altLang="ko-KR" sz="2250" b="1" dirty="0" err="1">
                <a:ea typeface="굴림" pitchFamily="34" charset="-127"/>
              </a:rPr>
              <a:t>Z</a:t>
            </a:r>
            <a:r>
              <a:rPr lang="en-US" altLang="ko-KR" sz="2250" b="1" baseline="-25000" dirty="0" err="1">
                <a:latin typeface="Symbol" pitchFamily="18" charset="2"/>
                <a:ea typeface="굴림" pitchFamily="34" charset="-127"/>
              </a:rPr>
              <a:t>a</a:t>
            </a:r>
            <a:r>
              <a:rPr lang="en-US" altLang="ko-KR" sz="2250" b="1" baseline="-25000" dirty="0">
                <a:latin typeface="Symbol" pitchFamily="18" charset="2"/>
                <a:ea typeface="굴림" pitchFamily="34" charset="-127"/>
              </a:rPr>
              <a:t>/2</a:t>
            </a:r>
            <a:r>
              <a:rPr lang="en-US" altLang="ko-KR" sz="2250" b="1" dirty="0">
                <a:ea typeface="굴림" pitchFamily="34" charset="-127"/>
              </a:rPr>
              <a:t> </a:t>
            </a:r>
            <a:r>
              <a:rPr lang="en-US" altLang="ko-KR" sz="2250" b="1" dirty="0">
                <a:latin typeface="Symbol" pitchFamily="18" charset="2"/>
                <a:ea typeface="굴림" pitchFamily="34" charset="-127"/>
              </a:rPr>
              <a:t>£ </a:t>
            </a:r>
            <a:r>
              <a:rPr lang="en-US" altLang="ko-KR" sz="2250" b="1" dirty="0">
                <a:ea typeface="굴림" pitchFamily="34" charset="-127"/>
              </a:rPr>
              <a:t>Z</a:t>
            </a:r>
            <a:r>
              <a:rPr lang="en-US" altLang="ko-KR" sz="2250" b="1" baseline="-25000" dirty="0">
                <a:ea typeface="굴림" pitchFamily="34" charset="-127"/>
              </a:rPr>
              <a:t>0</a:t>
            </a:r>
            <a:r>
              <a:rPr lang="en-US" altLang="ko-KR" sz="2250" b="1" dirty="0">
                <a:ea typeface="굴림" pitchFamily="34" charset="-127"/>
              </a:rPr>
              <a:t> </a:t>
            </a:r>
            <a:r>
              <a:rPr lang="en-US" altLang="ko-KR" sz="2250" b="1" dirty="0">
                <a:latin typeface="Symbol" pitchFamily="18" charset="2"/>
                <a:ea typeface="굴림" pitchFamily="34" charset="-127"/>
              </a:rPr>
              <a:t>£</a:t>
            </a:r>
            <a:r>
              <a:rPr lang="en-US" altLang="ko-KR" sz="2250" b="1" dirty="0">
                <a:ea typeface="굴림" pitchFamily="34" charset="-127"/>
              </a:rPr>
              <a:t> </a:t>
            </a:r>
            <a:r>
              <a:rPr lang="en-US" altLang="ko-KR" sz="2250" b="1" dirty="0" err="1">
                <a:ea typeface="굴림" pitchFamily="34" charset="-127"/>
              </a:rPr>
              <a:t>Z</a:t>
            </a:r>
            <a:r>
              <a:rPr lang="en-US" altLang="ko-KR" sz="2250" b="1" baseline="-25000" dirty="0" err="1">
                <a:latin typeface="Symbol" pitchFamily="18" charset="2"/>
                <a:ea typeface="굴림" pitchFamily="34" charset="-127"/>
              </a:rPr>
              <a:t>a</a:t>
            </a:r>
            <a:r>
              <a:rPr lang="en-US" altLang="ko-KR" sz="2250" b="1" baseline="-25000" dirty="0">
                <a:latin typeface="Symbol" pitchFamily="18" charset="2"/>
                <a:ea typeface="굴림" pitchFamily="34" charset="-127"/>
              </a:rPr>
              <a:t>/2</a:t>
            </a:r>
          </a:p>
          <a:p>
            <a:r>
              <a:rPr lang="en-US" sz="2250" b="1" dirty="0">
                <a:latin typeface="Cambria" pitchFamily="18" charset="0"/>
              </a:rPr>
              <a:t>    (</a:t>
            </a:r>
            <a:r>
              <a:rPr lang="en-US" sz="2250" b="1" dirty="0" err="1">
                <a:latin typeface="Cambria" pitchFamily="18" charset="0"/>
              </a:rPr>
              <a:t>ie</a:t>
            </a:r>
            <a:r>
              <a:rPr lang="en-US" sz="2250" b="1" dirty="0">
                <a:latin typeface="Cambria" pitchFamily="18" charset="0"/>
              </a:rPr>
              <a:t>) if |z| &lt;1.96 then H</a:t>
            </a:r>
            <a:r>
              <a:rPr lang="en-US" sz="2250" b="1" baseline="-25000" dirty="0">
                <a:latin typeface="Cambria" pitchFamily="18" charset="0"/>
              </a:rPr>
              <a:t>0  </a:t>
            </a:r>
            <a:r>
              <a:rPr lang="en-US" sz="2250" b="1" dirty="0">
                <a:latin typeface="Cambria" pitchFamily="18" charset="0"/>
              </a:rPr>
              <a:t>accepted at 5% level of significance.</a:t>
            </a:r>
            <a:endParaRPr lang="en-US" sz="2250" dirty="0">
              <a:latin typeface="Cambria" pitchFamily="18" charset="0"/>
            </a:endParaRPr>
          </a:p>
          <a:p>
            <a:r>
              <a:rPr lang="en-US" sz="2250" b="1" dirty="0">
                <a:latin typeface="Cambria" pitchFamily="18" charset="0"/>
              </a:rPr>
              <a:t>    if |z| &lt;2.58 then H</a:t>
            </a:r>
            <a:r>
              <a:rPr lang="en-US" sz="2250" b="1" baseline="-25000" dirty="0">
                <a:latin typeface="Cambria" pitchFamily="18" charset="0"/>
              </a:rPr>
              <a:t>0  </a:t>
            </a:r>
            <a:r>
              <a:rPr lang="en-US" sz="2250" b="1" dirty="0">
                <a:latin typeface="Cambria" pitchFamily="18" charset="0"/>
              </a:rPr>
              <a:t>accepted at 1% level of significance.</a:t>
            </a:r>
            <a:endParaRPr lang="en-US" sz="2250" dirty="0">
              <a:latin typeface="Cambria" pitchFamily="18" charset="0"/>
            </a:endParaRPr>
          </a:p>
          <a:p>
            <a:pPr lvl="1">
              <a:spcBef>
                <a:spcPct val="50000"/>
              </a:spcBef>
            </a:pPr>
            <a:endParaRPr lang="en-US" altLang="ko-KR" sz="3167" baseline="-25000" dirty="0">
              <a:latin typeface="Symbol" pitchFamily="18" charset="2"/>
              <a:ea typeface="굴림" pitchFamily="34" charset="-127"/>
            </a:endParaRPr>
          </a:p>
        </p:txBody>
      </p:sp>
      <p:sp>
        <p:nvSpPr>
          <p:cNvPr id="10244" name="Rectangle 2"/>
          <p:cNvSpPr>
            <a:spLocks noGrp="1" noChangeArrowheads="1"/>
          </p:cNvSpPr>
          <p:nvPr>
            <p:ph type="title"/>
          </p:nvPr>
        </p:nvSpPr>
        <p:spPr>
          <a:noFill/>
        </p:spPr>
        <p:txBody>
          <a:bodyPr/>
          <a:lstStyle/>
          <a:p>
            <a:r>
              <a:rPr lang="en-US" dirty="0" smtClean="0">
                <a:solidFill>
                  <a:srgbClr val="C00000"/>
                </a:solidFill>
              </a:rPr>
              <a:t>Runs up and Runs Down</a:t>
            </a:r>
            <a:r>
              <a:rPr lang="en-US" altLang="ko-KR" dirty="0" smtClean="0">
                <a:solidFill>
                  <a:srgbClr val="C00000"/>
                </a:solidFill>
                <a:ea typeface="굴림" pitchFamily="34" charset="-127"/>
              </a:rPr>
              <a:t>(cont.)</a:t>
            </a:r>
            <a:r>
              <a:rPr lang="en-US" dirty="0" smtClean="0">
                <a:solidFill>
                  <a:srgbClr val="C00000"/>
                </a:solidFill>
              </a:rPr>
              <a:t> </a:t>
            </a:r>
            <a:endParaRPr lang="en-US" altLang="ko-KR" dirty="0" smtClean="0">
              <a:solidFill>
                <a:srgbClr val="C00000"/>
              </a:solidFill>
              <a:ea typeface="굴림" pitchFamily="34" charset="-127"/>
            </a:endParaRPr>
          </a:p>
        </p:txBody>
      </p:sp>
      <p:graphicFrame>
        <p:nvGraphicFramePr>
          <p:cNvPr id="10242" name="Object 2"/>
          <p:cNvGraphicFramePr>
            <a:graphicFrameLocks/>
          </p:cNvGraphicFramePr>
          <p:nvPr/>
        </p:nvGraphicFramePr>
        <p:xfrm>
          <a:off x="2016126" y="4796896"/>
          <a:ext cx="5904178" cy="1857375"/>
        </p:xfrm>
        <a:graphic>
          <a:graphicData uri="http://schemas.openxmlformats.org/presentationml/2006/ole">
            <mc:AlternateContent xmlns:mc="http://schemas.openxmlformats.org/markup-compatibility/2006">
              <mc:Choice xmlns:v="urn:schemas-microsoft-com:vml" Requires="v">
                <p:oleObj spid="_x0000_s7172" name="VISIO" r:id="rId4" imgW="5070240" imgH="1866600" progId="">
                  <p:embed/>
                </p:oleObj>
              </mc:Choice>
              <mc:Fallback>
                <p:oleObj name="VISIO" r:id="rId4" imgW="5070240" imgH="1866600" progId="">
                  <p:embed/>
                  <p:pic>
                    <p:nvPicPr>
                      <p:cNvPr id="10242"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6126" y="4796896"/>
                        <a:ext cx="5904178"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5" name="Line 5"/>
          <p:cNvSpPr>
            <a:spLocks noChangeShapeType="1"/>
          </p:cNvSpPr>
          <p:nvPr/>
        </p:nvSpPr>
        <p:spPr bwMode="auto">
          <a:xfrm>
            <a:off x="6896366" y="2133865"/>
            <a:ext cx="2043906" cy="0"/>
          </a:xfrm>
          <a:prstGeom prst="line">
            <a:avLst/>
          </a:prstGeom>
          <a:noFill/>
          <a:ln w="12700">
            <a:solidFill>
              <a:schemeClr val="tx1"/>
            </a:solidFill>
            <a:round/>
            <a:headEnd type="none" w="sm" len="sm"/>
            <a:tailEnd type="none" w="sm" len="sm"/>
          </a:ln>
        </p:spPr>
        <p:txBody>
          <a:bodyPr wrap="none" lIns="104501" tIns="52250" rIns="104501" bIns="52250" anchor="ctr"/>
          <a:lstStyle/>
          <a:p>
            <a:endParaRPr lang="en-US" sz="1500"/>
          </a:p>
        </p:txBody>
      </p:sp>
    </p:spTree>
    <p:extLst>
      <p:ext uri="{BB962C8B-B14F-4D97-AF65-F5344CB8AC3E}">
        <p14:creationId xmlns:p14="http://schemas.microsoft.com/office/powerpoint/2010/main" val="2361675973"/>
      </p:ext>
    </p:extLst>
  </p:cSld>
  <p:clrMapOvr>
    <a:masterClrMapping/>
  </p:clrMapOvr>
  <p:transition>
    <p:zoom dir="in"/>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369220" y="0"/>
            <a:ext cx="9559396" cy="1016000"/>
          </a:xfrm>
          <a:noFill/>
        </p:spPr>
        <p:txBody>
          <a:bodyPr/>
          <a:lstStyle/>
          <a:p>
            <a:r>
              <a:rPr lang="en-US" dirty="0" smtClean="0">
                <a:solidFill>
                  <a:srgbClr val="C00000"/>
                </a:solidFill>
              </a:rPr>
              <a:t>Runs up and Runs Down</a:t>
            </a:r>
            <a:r>
              <a:rPr lang="en-US" altLang="ko-KR" dirty="0" smtClean="0">
                <a:solidFill>
                  <a:srgbClr val="C00000"/>
                </a:solidFill>
                <a:ea typeface="굴림" pitchFamily="34" charset="-127"/>
              </a:rPr>
              <a:t>(cont.)</a:t>
            </a:r>
            <a:r>
              <a:rPr lang="en-US" dirty="0" smtClean="0">
                <a:solidFill>
                  <a:srgbClr val="C00000"/>
                </a:solidFill>
              </a:rPr>
              <a:t> </a:t>
            </a:r>
            <a:endParaRPr lang="en-US" altLang="ko-KR" dirty="0" smtClean="0">
              <a:solidFill>
                <a:srgbClr val="C00000"/>
              </a:solidFill>
              <a:ea typeface="굴림" pitchFamily="34" charset="-127"/>
            </a:endParaRPr>
          </a:p>
        </p:txBody>
      </p:sp>
      <p:sp>
        <p:nvSpPr>
          <p:cNvPr id="59395" name="Rectangle 3"/>
          <p:cNvSpPr>
            <a:spLocks noGrp="1" noChangeArrowheads="1"/>
          </p:cNvSpPr>
          <p:nvPr>
            <p:ph idx="1"/>
          </p:nvPr>
        </p:nvSpPr>
        <p:spPr>
          <a:xfrm>
            <a:off x="1651000" y="1752866"/>
            <a:ext cx="9271000" cy="4114271"/>
          </a:xfrm>
        </p:spPr>
        <p:txBody>
          <a:bodyPr/>
          <a:lstStyle/>
          <a:p>
            <a:pPr>
              <a:lnSpc>
                <a:spcPct val="80000"/>
              </a:lnSpc>
              <a:buFontTx/>
              <a:buNone/>
            </a:pPr>
            <a:r>
              <a:rPr lang="en-US" altLang="ko-KR" sz="3167">
                <a:ea typeface="굴림" pitchFamily="34" charset="-127"/>
              </a:rPr>
              <a:t>Example:</a:t>
            </a:r>
          </a:p>
          <a:p>
            <a:pPr>
              <a:lnSpc>
                <a:spcPct val="90000"/>
              </a:lnSpc>
              <a:buFontTx/>
              <a:buNone/>
            </a:pPr>
            <a:r>
              <a:rPr lang="en-US" altLang="ko-KR" sz="3167">
                <a:ea typeface="굴림" pitchFamily="34" charset="-127"/>
              </a:rPr>
              <a:t>	</a:t>
            </a:r>
            <a:r>
              <a:rPr lang="en-US" altLang="ko-KR" sz="2083" b="1">
                <a:ea typeface="굴림" pitchFamily="34" charset="-127"/>
              </a:rPr>
              <a:t>Based on runs up and runs down, determine whether the following sequence of 40 numbers is such that the hypothesis of independence can be rejected where </a:t>
            </a:r>
            <a:r>
              <a:rPr lang="en-US" altLang="ko-KR" sz="2083" b="1">
                <a:latin typeface="Symbol" pitchFamily="18" charset="2"/>
                <a:ea typeface="굴림" pitchFamily="34" charset="-127"/>
              </a:rPr>
              <a:t>a</a:t>
            </a:r>
            <a:r>
              <a:rPr lang="en-US" altLang="ko-KR" sz="2083" b="1">
                <a:ea typeface="굴림" pitchFamily="34" charset="-127"/>
              </a:rPr>
              <a:t> = 0.05.</a:t>
            </a:r>
          </a:p>
          <a:p>
            <a:pPr>
              <a:lnSpc>
                <a:spcPct val="90000"/>
              </a:lnSpc>
              <a:buFontTx/>
              <a:buNone/>
            </a:pPr>
            <a:endParaRPr lang="en-US" altLang="ko-KR" sz="2083" b="1">
              <a:ea typeface="굴림" pitchFamily="34" charset="-127"/>
            </a:endParaRPr>
          </a:p>
          <a:p>
            <a:pPr>
              <a:lnSpc>
                <a:spcPct val="90000"/>
              </a:lnSpc>
              <a:buFontTx/>
              <a:buNone/>
            </a:pPr>
            <a:r>
              <a:rPr lang="en-US" altLang="ko-KR" sz="2083" b="1">
                <a:ea typeface="굴림" pitchFamily="34" charset="-127"/>
              </a:rPr>
              <a:t>	  0.41    0.68    0.89    0.94    0.74    0.91    0.55    0.62    0.36    0.27</a:t>
            </a:r>
          </a:p>
          <a:p>
            <a:pPr>
              <a:lnSpc>
                <a:spcPct val="90000"/>
              </a:lnSpc>
              <a:buFontTx/>
              <a:buNone/>
            </a:pPr>
            <a:r>
              <a:rPr lang="en-US" altLang="ko-KR" sz="2083" b="1">
                <a:ea typeface="굴림" pitchFamily="34" charset="-127"/>
              </a:rPr>
              <a:t>	  0.19    0.72    0.75    0.08    0.54    0.02    0.01    0.36    0.16    0.28</a:t>
            </a:r>
          </a:p>
          <a:p>
            <a:pPr>
              <a:lnSpc>
                <a:spcPct val="90000"/>
              </a:lnSpc>
              <a:buFontTx/>
              <a:buNone/>
            </a:pPr>
            <a:r>
              <a:rPr lang="en-US" altLang="ko-KR" sz="2083" b="1">
                <a:ea typeface="굴림" pitchFamily="34" charset="-127"/>
              </a:rPr>
              <a:t>	  0.18    0.01    0.95    0.69    0.18    0.47    0.23    0.32    0.82    0.53</a:t>
            </a:r>
          </a:p>
          <a:p>
            <a:pPr>
              <a:lnSpc>
                <a:spcPct val="90000"/>
              </a:lnSpc>
              <a:buFontTx/>
              <a:buNone/>
            </a:pPr>
            <a:r>
              <a:rPr lang="en-US" altLang="ko-KR" sz="2083" b="1">
                <a:ea typeface="굴림" pitchFamily="34" charset="-127"/>
              </a:rPr>
              <a:t>	  0.31    0.42    0.73    0.04    0.83    0.45    0.13    0.57    0.63    0.29 </a:t>
            </a:r>
          </a:p>
        </p:txBody>
      </p:sp>
    </p:spTree>
    <p:extLst>
      <p:ext uri="{BB962C8B-B14F-4D97-AF65-F5344CB8AC3E}">
        <p14:creationId xmlns:p14="http://schemas.microsoft.com/office/powerpoint/2010/main" val="170424658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wipe(up)">
                                      <p:cBhvr>
                                        <p:cTn id="7" dur="5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09298" y="275167"/>
            <a:ext cx="10973405" cy="929728"/>
          </a:xfrm>
          <a:noFill/>
        </p:spPr>
        <p:txBody>
          <a:bodyPr/>
          <a:lstStyle/>
          <a:p>
            <a:r>
              <a:rPr lang="en-US" dirty="0" smtClean="0">
                <a:solidFill>
                  <a:srgbClr val="C00000"/>
                </a:solidFill>
              </a:rPr>
              <a:t>Runs up and Runs Down</a:t>
            </a:r>
            <a:r>
              <a:rPr lang="en-US" altLang="ko-KR" dirty="0" smtClean="0">
                <a:solidFill>
                  <a:srgbClr val="C00000"/>
                </a:solidFill>
                <a:ea typeface="굴림" pitchFamily="34" charset="-127"/>
              </a:rPr>
              <a:t>(cont.)</a:t>
            </a:r>
            <a:r>
              <a:rPr lang="en-US" dirty="0" smtClean="0">
                <a:solidFill>
                  <a:srgbClr val="C00000"/>
                </a:solidFill>
              </a:rPr>
              <a:t> </a:t>
            </a:r>
            <a:endParaRPr lang="en-US" altLang="ko-KR" dirty="0" smtClean="0">
              <a:solidFill>
                <a:srgbClr val="C00000"/>
              </a:solidFill>
              <a:ea typeface="굴림" pitchFamily="34" charset="-127"/>
            </a:endParaRPr>
          </a:p>
        </p:txBody>
      </p:sp>
      <p:grpSp>
        <p:nvGrpSpPr>
          <p:cNvPr id="2" name="Group 3"/>
          <p:cNvGrpSpPr>
            <a:grpSpLocks/>
          </p:cNvGrpSpPr>
          <p:nvPr/>
        </p:nvGrpSpPr>
        <p:grpSpPr bwMode="auto">
          <a:xfrm>
            <a:off x="1562366" y="1611313"/>
            <a:ext cx="9867636" cy="4705573"/>
            <a:chOff x="288" y="960"/>
            <a:chExt cx="5328" cy="2964"/>
          </a:xfrm>
        </p:grpSpPr>
        <p:sp>
          <p:nvSpPr>
            <p:cNvPr id="11269" name="Rectangle 4"/>
            <p:cNvSpPr>
              <a:spLocks noChangeArrowheads="1"/>
            </p:cNvSpPr>
            <p:nvPr/>
          </p:nvSpPr>
          <p:spPr bwMode="auto">
            <a:xfrm>
              <a:off x="288" y="960"/>
              <a:ext cx="5328" cy="2964"/>
            </a:xfrm>
            <a:prstGeom prst="rect">
              <a:avLst/>
            </a:prstGeom>
            <a:noFill/>
            <a:ln w="12700">
              <a:noFill/>
              <a:miter lim="800000"/>
              <a:headEnd type="none" w="sm" len="sm"/>
              <a:tailEnd type="none" w="sm" len="sm"/>
            </a:ln>
          </p:spPr>
          <p:txBody>
            <a:bodyPr>
              <a:spAutoFit/>
            </a:bodyPr>
            <a:lstStyle/>
            <a:p>
              <a:pPr>
                <a:lnSpc>
                  <a:spcPct val="110000"/>
                </a:lnSpc>
              </a:pPr>
              <a:r>
                <a:rPr lang="en-US" altLang="ko-KR" sz="1500" b="1" dirty="0">
                  <a:ea typeface="굴림" pitchFamily="34" charset="-127"/>
                </a:rPr>
                <a:t>The sequence of runs up and down is as follows:</a:t>
              </a:r>
            </a:p>
            <a:p>
              <a:pPr>
                <a:lnSpc>
                  <a:spcPct val="110000"/>
                </a:lnSpc>
              </a:pPr>
              <a:r>
                <a:rPr lang="en-US" altLang="ko-KR" sz="2083" b="1" dirty="0">
                  <a:ea typeface="굴림" pitchFamily="34" charset="-127"/>
                </a:rPr>
                <a:t>      + + + </a:t>
              </a:r>
              <a:r>
                <a:rPr lang="en-US" altLang="ko-KR" sz="2083" b="1" dirty="0">
                  <a:latin typeface="Symbol" pitchFamily="18" charset="2"/>
                  <a:ea typeface="굴림" pitchFamily="34" charset="-127"/>
                </a:rPr>
                <a:t>- </a:t>
              </a:r>
              <a:r>
                <a:rPr lang="en-US" altLang="ko-KR" sz="2083" b="1" dirty="0">
                  <a:ea typeface="굴림" pitchFamily="34" charset="-127"/>
                </a:rPr>
                <a:t>+ </a:t>
              </a:r>
              <a:r>
                <a:rPr lang="en-US" altLang="ko-KR" sz="2083" b="1" dirty="0">
                  <a:latin typeface="Symbol" pitchFamily="18" charset="2"/>
                  <a:ea typeface="굴림" pitchFamily="34" charset="-127"/>
                </a:rPr>
                <a:t>-</a:t>
              </a:r>
              <a:r>
                <a:rPr lang="en-US" altLang="ko-KR" sz="2083" b="1" dirty="0">
                  <a:ea typeface="굴림" pitchFamily="34" charset="-127"/>
                </a:rPr>
                <a:t> + </a:t>
              </a:r>
              <a:r>
                <a:rPr lang="en-US" altLang="ko-KR" sz="2083" b="1" dirty="0">
                  <a:latin typeface="Symbol" pitchFamily="18" charset="2"/>
                  <a:ea typeface="굴림" pitchFamily="34" charset="-127"/>
                </a:rPr>
                <a:t>- - -</a:t>
              </a:r>
              <a:r>
                <a:rPr lang="en-US" altLang="ko-KR" sz="2083" b="1" dirty="0">
                  <a:ea typeface="굴림" pitchFamily="34" charset="-127"/>
                </a:rPr>
                <a:t> + + </a:t>
              </a:r>
              <a:r>
                <a:rPr lang="en-US" altLang="ko-KR" sz="2083" b="1" dirty="0">
                  <a:latin typeface="Symbol" pitchFamily="18" charset="2"/>
                  <a:ea typeface="굴림" pitchFamily="34" charset="-127"/>
                </a:rPr>
                <a:t>-</a:t>
              </a:r>
              <a:r>
                <a:rPr lang="en-US" altLang="ko-KR" sz="2083" b="1" dirty="0">
                  <a:ea typeface="굴림" pitchFamily="34" charset="-127"/>
                </a:rPr>
                <a:t> + </a:t>
              </a:r>
              <a:r>
                <a:rPr lang="en-US" altLang="ko-KR" sz="2083" b="1" dirty="0">
                  <a:latin typeface="Symbol" pitchFamily="18" charset="2"/>
                  <a:ea typeface="굴림" pitchFamily="34" charset="-127"/>
                </a:rPr>
                <a:t>- - </a:t>
              </a:r>
              <a:r>
                <a:rPr lang="en-US" altLang="ko-KR" sz="2083" b="1" dirty="0">
                  <a:ea typeface="굴림" pitchFamily="34" charset="-127"/>
                </a:rPr>
                <a:t>+ </a:t>
              </a:r>
              <a:r>
                <a:rPr lang="en-US" altLang="ko-KR" sz="2083" b="1" dirty="0">
                  <a:latin typeface="Symbol" pitchFamily="18" charset="2"/>
                  <a:ea typeface="굴림" pitchFamily="34" charset="-127"/>
                </a:rPr>
                <a:t>- </a:t>
              </a:r>
              <a:r>
                <a:rPr lang="en-US" altLang="ko-KR" sz="2083" b="1" dirty="0">
                  <a:ea typeface="굴림" pitchFamily="34" charset="-127"/>
                </a:rPr>
                <a:t>+ </a:t>
              </a:r>
              <a:r>
                <a:rPr lang="en-US" altLang="ko-KR" sz="2083" b="1" dirty="0">
                  <a:latin typeface="Symbol" pitchFamily="18" charset="2"/>
                  <a:ea typeface="굴림" pitchFamily="34" charset="-127"/>
                </a:rPr>
                <a:t>- - </a:t>
              </a:r>
              <a:r>
                <a:rPr lang="en-US" altLang="ko-KR" sz="2083" b="1" dirty="0">
                  <a:ea typeface="굴림" pitchFamily="34" charset="-127"/>
                </a:rPr>
                <a:t>+ </a:t>
              </a:r>
              <a:r>
                <a:rPr lang="en-US" altLang="ko-KR" sz="2083" b="1" dirty="0">
                  <a:latin typeface="Symbol" pitchFamily="18" charset="2"/>
                  <a:ea typeface="굴림" pitchFamily="34" charset="-127"/>
                </a:rPr>
                <a:t>- - </a:t>
              </a:r>
              <a:r>
                <a:rPr lang="en-US" altLang="ko-KR" sz="2083" b="1" dirty="0">
                  <a:ea typeface="굴림" pitchFamily="34" charset="-127"/>
                </a:rPr>
                <a:t>+ </a:t>
              </a:r>
              <a:r>
                <a:rPr lang="en-US" altLang="ko-KR" sz="2083" b="1" dirty="0">
                  <a:latin typeface="Symbol" pitchFamily="18" charset="2"/>
                  <a:ea typeface="굴림" pitchFamily="34" charset="-127"/>
                </a:rPr>
                <a:t>- </a:t>
              </a:r>
              <a:r>
                <a:rPr lang="en-US" altLang="ko-KR" sz="2083" b="1" dirty="0">
                  <a:ea typeface="굴림" pitchFamily="34" charset="-127"/>
                </a:rPr>
                <a:t>+ + </a:t>
              </a:r>
              <a:r>
                <a:rPr lang="en-US" altLang="ko-KR" sz="2083" b="1" dirty="0">
                  <a:latin typeface="Symbol" pitchFamily="18" charset="2"/>
                  <a:ea typeface="굴림" pitchFamily="34" charset="-127"/>
                </a:rPr>
                <a:t>-  - </a:t>
              </a:r>
              <a:r>
                <a:rPr lang="en-US" altLang="ko-KR" sz="2083" b="1" dirty="0">
                  <a:ea typeface="굴림" pitchFamily="34" charset="-127"/>
                </a:rPr>
                <a:t>+ + </a:t>
              </a:r>
              <a:r>
                <a:rPr lang="en-US" altLang="ko-KR" sz="2083" b="1" dirty="0">
                  <a:latin typeface="Symbol" pitchFamily="18" charset="2"/>
                  <a:ea typeface="굴림" pitchFamily="34" charset="-127"/>
                </a:rPr>
                <a:t>- </a:t>
              </a:r>
              <a:r>
                <a:rPr lang="en-US" altLang="ko-KR" sz="2083" b="1" dirty="0">
                  <a:ea typeface="굴림" pitchFamily="34" charset="-127"/>
                </a:rPr>
                <a:t>+ </a:t>
              </a:r>
              <a:r>
                <a:rPr lang="en-US" altLang="ko-KR" sz="2083" b="1" dirty="0">
                  <a:latin typeface="Symbol" pitchFamily="18" charset="2"/>
                  <a:ea typeface="굴림" pitchFamily="34" charset="-127"/>
                </a:rPr>
                <a:t>- - </a:t>
              </a:r>
              <a:r>
                <a:rPr lang="en-US" altLang="ko-KR" sz="2083" b="1" dirty="0">
                  <a:ea typeface="굴림" pitchFamily="34" charset="-127"/>
                </a:rPr>
                <a:t>+ + </a:t>
              </a:r>
              <a:r>
                <a:rPr lang="en-US" altLang="ko-KR" sz="2083" b="1" dirty="0">
                  <a:latin typeface="Symbol" pitchFamily="18" charset="2"/>
                  <a:ea typeface="굴림" pitchFamily="34" charset="-127"/>
                </a:rPr>
                <a:t>-</a:t>
              </a:r>
            </a:p>
            <a:p>
              <a:pPr>
                <a:lnSpc>
                  <a:spcPct val="110000"/>
                </a:lnSpc>
              </a:pPr>
              <a:r>
                <a:rPr lang="en-US" altLang="ko-KR" sz="1500" b="1" dirty="0">
                  <a:ea typeface="굴림" pitchFamily="34" charset="-127"/>
                </a:rPr>
                <a:t>There are 26 runs in this sequence. With N=40 and a=26, </a:t>
              </a:r>
            </a:p>
            <a:p>
              <a:pPr>
                <a:lnSpc>
                  <a:spcPct val="110000"/>
                </a:lnSpc>
              </a:pPr>
              <a:r>
                <a:rPr lang="en-US" altLang="ko-KR" sz="3167" dirty="0">
                  <a:latin typeface="Symbol" pitchFamily="18" charset="2"/>
                  <a:ea typeface="굴림" pitchFamily="34" charset="-127"/>
                </a:rPr>
                <a:t>m</a:t>
              </a:r>
              <a:r>
                <a:rPr lang="en-US" altLang="ko-KR" sz="3167" baseline="-25000" dirty="0">
                  <a:ea typeface="굴림" pitchFamily="34" charset="-127"/>
                </a:rPr>
                <a:t>a</a:t>
              </a:r>
              <a:r>
                <a:rPr lang="en-US" altLang="ko-KR" sz="3167" dirty="0">
                  <a:latin typeface="Symbol" pitchFamily="18" charset="2"/>
                  <a:ea typeface="굴림" pitchFamily="34" charset="-127"/>
                </a:rPr>
                <a:t>	</a:t>
              </a:r>
              <a:r>
                <a:rPr lang="en-US" altLang="ko-KR" sz="3167" dirty="0">
                  <a:ea typeface="굴림" pitchFamily="34" charset="-127"/>
                </a:rPr>
                <a:t>= {2(40) - 1} / 3 = 26.33 	and</a:t>
              </a:r>
            </a:p>
            <a:p>
              <a:pPr>
                <a:lnSpc>
                  <a:spcPct val="110000"/>
                </a:lnSpc>
              </a:pPr>
              <a:r>
                <a:rPr lang="en-US" altLang="ko-KR" sz="3167" dirty="0">
                  <a:latin typeface="Symbol" pitchFamily="18" charset="2"/>
                  <a:ea typeface="굴림" pitchFamily="34" charset="-127"/>
                </a:rPr>
                <a:t>	</a:t>
              </a:r>
              <a:r>
                <a:rPr lang="en-US" altLang="ko-KR" sz="3167" dirty="0">
                  <a:ea typeface="굴림" pitchFamily="34" charset="-127"/>
                </a:rPr>
                <a:t>= {16(40) - 29} / 90 = 6.79</a:t>
              </a:r>
            </a:p>
            <a:p>
              <a:pPr>
                <a:lnSpc>
                  <a:spcPct val="110000"/>
                </a:lnSpc>
              </a:pPr>
              <a:r>
                <a:rPr lang="en-US" altLang="ko-KR" sz="3167" dirty="0">
                  <a:ea typeface="굴림" pitchFamily="34" charset="-127"/>
                </a:rPr>
                <a:t>Then, </a:t>
              </a:r>
            </a:p>
            <a:p>
              <a:pPr>
                <a:lnSpc>
                  <a:spcPct val="110000"/>
                </a:lnSpc>
              </a:pPr>
              <a:r>
                <a:rPr lang="en-US" altLang="ko-KR" sz="3167" dirty="0">
                  <a:ea typeface="굴림" pitchFamily="34" charset="-127"/>
                </a:rPr>
                <a:t>Z</a:t>
              </a:r>
              <a:r>
                <a:rPr lang="en-US" altLang="ko-KR" sz="3167" baseline="-25000" dirty="0">
                  <a:ea typeface="굴림" pitchFamily="34" charset="-127"/>
                </a:rPr>
                <a:t>0  </a:t>
              </a:r>
              <a:r>
                <a:rPr lang="en-US" altLang="ko-KR" sz="3167" dirty="0">
                  <a:ea typeface="굴림" pitchFamily="34" charset="-127"/>
                </a:rPr>
                <a:t>= (26 - 26.33) / </a:t>
              </a:r>
              <a:r>
                <a:rPr lang="en-US" altLang="ko-KR" sz="3167" dirty="0">
                  <a:latin typeface="Symbol" pitchFamily="18" charset="2"/>
                  <a:ea typeface="굴림" pitchFamily="34" charset="-127"/>
                </a:rPr>
                <a:t>Ö(6.79) = -0.13</a:t>
              </a:r>
            </a:p>
            <a:p>
              <a:pPr lvl="1">
                <a:lnSpc>
                  <a:spcPct val="110000"/>
                </a:lnSpc>
              </a:pPr>
              <a:r>
                <a:rPr lang="en-US" altLang="ko-KR" sz="3167" dirty="0">
                  <a:ea typeface="굴림" pitchFamily="34" charset="-127"/>
                </a:rPr>
                <a:t>Now, the critical value is Z</a:t>
              </a:r>
              <a:r>
                <a:rPr lang="en-US" altLang="ko-KR" sz="3167" baseline="-25000" dirty="0">
                  <a:ea typeface="굴림" pitchFamily="34" charset="-127"/>
                </a:rPr>
                <a:t>0.025</a:t>
              </a:r>
              <a:r>
                <a:rPr lang="en-US" altLang="ko-KR" sz="3167" dirty="0">
                  <a:ea typeface="굴림" pitchFamily="34" charset="-127"/>
                </a:rPr>
                <a:t> = 1.96, so the 	independence of the numbers cannot be rejected on the basis of this test.</a:t>
              </a:r>
              <a:r>
                <a:rPr lang="en-US" altLang="ko-KR" sz="1500" dirty="0">
                  <a:ea typeface="굴림" pitchFamily="34" charset="-127"/>
                </a:rPr>
                <a:t> </a:t>
              </a:r>
            </a:p>
          </p:txBody>
        </p:sp>
        <p:sp>
          <p:nvSpPr>
            <p:cNvPr id="11270" name="Line 5"/>
            <p:cNvSpPr>
              <a:spLocks noChangeShapeType="1"/>
            </p:cNvSpPr>
            <p:nvPr/>
          </p:nvSpPr>
          <p:spPr bwMode="auto">
            <a:xfrm>
              <a:off x="2315" y="2843"/>
              <a:ext cx="480" cy="0"/>
            </a:xfrm>
            <a:prstGeom prst="line">
              <a:avLst/>
            </a:prstGeom>
            <a:noFill/>
            <a:ln w="12700">
              <a:solidFill>
                <a:schemeClr val="tx1"/>
              </a:solidFill>
              <a:round/>
              <a:headEnd type="none" w="sm" len="sm"/>
              <a:tailEnd type="none" w="sm" len="sm"/>
            </a:ln>
          </p:spPr>
          <p:txBody>
            <a:bodyPr wrap="none" anchor="ctr"/>
            <a:lstStyle/>
            <a:p>
              <a:endParaRPr lang="en-US" sz="1500"/>
            </a:p>
          </p:txBody>
        </p:sp>
        <p:graphicFrame>
          <p:nvGraphicFramePr>
            <p:cNvPr id="11266" name="Object 2"/>
            <p:cNvGraphicFramePr>
              <a:graphicFrameLocks noChangeAspect="1"/>
            </p:cNvGraphicFramePr>
            <p:nvPr/>
          </p:nvGraphicFramePr>
          <p:xfrm>
            <a:off x="334" y="2335"/>
            <a:ext cx="305" cy="384"/>
          </p:xfrm>
          <a:graphic>
            <a:graphicData uri="http://schemas.openxmlformats.org/presentationml/2006/ole">
              <mc:AlternateContent xmlns:mc="http://schemas.openxmlformats.org/markup-compatibility/2006">
                <mc:Choice xmlns:v="urn:schemas-microsoft-com:vml" Requires="v">
                  <p:oleObj spid="_x0000_s8196" name="Equation" r:id="rId4" imgW="190440" imgH="241200" progId="Equation.3">
                    <p:embed/>
                  </p:oleObj>
                </mc:Choice>
                <mc:Fallback>
                  <p:oleObj name="Equation" r:id="rId4" imgW="190440" imgH="241200" progId="Equation.3">
                    <p:embed/>
                    <p:pic>
                      <p:nvPicPr>
                        <p:cNvPr id="1126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 y="2335"/>
                          <a:ext cx="305" cy="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extLst>
      <p:ext uri="{BB962C8B-B14F-4D97-AF65-F5344CB8AC3E}">
        <p14:creationId xmlns:p14="http://schemas.microsoft.com/office/powerpoint/2010/main" val="4362775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369220" y="1"/>
            <a:ext cx="9559396" cy="1030553"/>
          </a:xfrm>
        </p:spPr>
        <p:txBody>
          <a:bodyPr/>
          <a:lstStyle/>
          <a:p>
            <a:r>
              <a:rPr lang="en-US" sz="3667" dirty="0">
                <a:solidFill>
                  <a:srgbClr val="C00000"/>
                </a:solidFill>
              </a:rPr>
              <a:t>Runs above and  below the mean </a:t>
            </a:r>
            <a:endParaRPr lang="en-US" sz="3667" b="1" dirty="0">
              <a:solidFill>
                <a:srgbClr val="C00000"/>
              </a:solidFill>
            </a:endParaRPr>
          </a:p>
        </p:txBody>
      </p:sp>
      <p:sp>
        <p:nvSpPr>
          <p:cNvPr id="69635" name="Content Placeholder 2"/>
          <p:cNvSpPr>
            <a:spLocks noGrp="1"/>
          </p:cNvSpPr>
          <p:nvPr>
            <p:ph idx="1"/>
          </p:nvPr>
        </p:nvSpPr>
        <p:spPr>
          <a:xfrm>
            <a:off x="475226" y="1263387"/>
            <a:ext cx="11110451" cy="4976813"/>
          </a:xfrm>
        </p:spPr>
        <p:txBody>
          <a:bodyPr rtlCol="0">
            <a:normAutofit/>
          </a:bodyPr>
          <a:lstStyle/>
          <a:p>
            <a:pPr marL="375517" indent="-375517" defTabSz="1001380">
              <a:buClr>
                <a:srgbClr val="0000FF"/>
              </a:buClr>
              <a:buFont typeface="Wingdings" pitchFamily="2" charset="2"/>
              <a:buChar char="ü"/>
              <a:defRPr/>
            </a:pPr>
            <a:r>
              <a:rPr lang="en-US" sz="2667" dirty="0"/>
              <a:t>The "runs above and below the mean" test is similar to runs up and down, except the runs are based on the difference of the random numbers from the mean. </a:t>
            </a:r>
          </a:p>
          <a:p>
            <a:pPr marL="375517" indent="-375517" defTabSz="1001380">
              <a:buClr>
                <a:srgbClr val="0000FF"/>
              </a:buClr>
              <a:buFont typeface="Wingdings" pitchFamily="2" charset="2"/>
              <a:buChar char="ü"/>
              <a:defRPr/>
            </a:pPr>
            <a:r>
              <a:rPr lang="en-US" sz="2667" dirty="0"/>
              <a:t> A </a:t>
            </a:r>
            <a:r>
              <a:rPr lang="en-US" sz="2667" dirty="0">
                <a:solidFill>
                  <a:srgbClr val="C00000"/>
                </a:solidFill>
              </a:rPr>
              <a:t>positive run </a:t>
            </a:r>
            <a:r>
              <a:rPr lang="en-US" sz="2667" dirty="0"/>
              <a:t>is a sequence of numbers above the mean, while a </a:t>
            </a:r>
            <a:r>
              <a:rPr lang="en-US" sz="2667" dirty="0">
                <a:solidFill>
                  <a:srgbClr val="C00000"/>
                </a:solidFill>
              </a:rPr>
              <a:t>negative run </a:t>
            </a:r>
            <a:r>
              <a:rPr lang="en-US" sz="2667" dirty="0"/>
              <a:t>is the opposite. </a:t>
            </a:r>
          </a:p>
          <a:p>
            <a:pPr marL="375517" indent="-375517" defTabSz="1001380">
              <a:buClr>
                <a:srgbClr val="0000FF"/>
              </a:buClr>
              <a:buFont typeface="Wingdings" pitchFamily="2" charset="2"/>
              <a:buChar char="ü"/>
              <a:defRPr/>
            </a:pPr>
            <a:r>
              <a:rPr lang="en-US" sz="2667" dirty="0"/>
              <a:t> Again we use the number of random numbers and the number of total runs to calculate the mean and standard deviation. </a:t>
            </a:r>
          </a:p>
          <a:p>
            <a:pPr marL="375517" indent="-375517" defTabSz="1001380">
              <a:buClr>
                <a:srgbClr val="0000FF"/>
              </a:buClr>
              <a:buFont typeface="Wingdings" pitchFamily="2" charset="2"/>
              <a:buChar char="ü"/>
              <a:defRPr/>
            </a:pPr>
            <a:r>
              <a:rPr lang="en-US" sz="2667" dirty="0"/>
              <a:t> If there are too many random numbers in a row over or under the mean, we know the numbers are probably not too random and we can reject the hypothesis of independence.  </a:t>
            </a:r>
          </a:p>
          <a:p>
            <a:pPr marL="375517" indent="-375517" defTabSz="1001380">
              <a:buClr>
                <a:srgbClr val="0000FF"/>
              </a:buClr>
              <a:buFont typeface="Wingdings" pitchFamily="2" charset="2"/>
              <a:buChar char="ü"/>
              <a:defRPr/>
            </a:pPr>
            <a:endParaRPr lang="en-US" sz="2667" dirty="0"/>
          </a:p>
        </p:txBody>
      </p:sp>
    </p:spTree>
    <p:extLst>
      <p:ext uri="{BB962C8B-B14F-4D97-AF65-F5344CB8AC3E}">
        <p14:creationId xmlns:p14="http://schemas.microsoft.com/office/powerpoint/2010/main" val="30620266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099345" y="1"/>
            <a:ext cx="9558073" cy="1045104"/>
          </a:xfrm>
        </p:spPr>
        <p:txBody>
          <a:bodyPr/>
          <a:lstStyle/>
          <a:p>
            <a:r>
              <a:rPr lang="en-US" sz="3667" dirty="0">
                <a:solidFill>
                  <a:srgbClr val="C00000"/>
                </a:solidFill>
              </a:rPr>
              <a:t>Runs above and  below the mean</a:t>
            </a:r>
            <a:r>
              <a:rPr lang="en-US" altLang="ko-KR" sz="3667" dirty="0">
                <a:solidFill>
                  <a:srgbClr val="C00000"/>
                </a:solidFill>
                <a:ea typeface="굴림" pitchFamily="34" charset="-127"/>
              </a:rPr>
              <a:t>(cont.)</a:t>
            </a:r>
            <a:r>
              <a:rPr lang="en-US" sz="3667" dirty="0">
                <a:solidFill>
                  <a:srgbClr val="C00000"/>
                </a:solidFill>
              </a:rPr>
              <a:t> </a:t>
            </a:r>
          </a:p>
        </p:txBody>
      </p:sp>
      <p:sp>
        <p:nvSpPr>
          <p:cNvPr id="3" name="Content Placeholder 2"/>
          <p:cNvSpPr>
            <a:spLocks noGrp="1"/>
          </p:cNvSpPr>
          <p:nvPr>
            <p:ph idx="1"/>
          </p:nvPr>
        </p:nvSpPr>
        <p:spPr>
          <a:xfrm>
            <a:off x="1383772" y="1263386"/>
            <a:ext cx="10046229" cy="4919927"/>
          </a:xfrm>
        </p:spPr>
        <p:txBody>
          <a:bodyPr rtlCol="0">
            <a:normAutofit/>
          </a:bodyPr>
          <a:lstStyle/>
          <a:p>
            <a:pPr marL="375517" indent="-375517" defTabSz="1001380">
              <a:buNone/>
              <a:defRPr/>
            </a:pPr>
            <a:r>
              <a:rPr lang="en-US" dirty="0" smtClean="0"/>
              <a:t> </a:t>
            </a:r>
            <a:r>
              <a:rPr lang="en-US" sz="2333" b="1" dirty="0">
                <a:solidFill>
                  <a:srgbClr val="000000"/>
                </a:solidFill>
              </a:rPr>
              <a:t>Variables: </a:t>
            </a:r>
          </a:p>
          <a:p>
            <a:pPr marL="0" indent="-375517" defTabSz="1001380">
              <a:spcBef>
                <a:spcPts val="0"/>
              </a:spcBef>
              <a:buNone/>
              <a:defRPr/>
            </a:pPr>
            <a:r>
              <a:rPr lang="en-US" sz="2333" b="1" dirty="0">
                <a:solidFill>
                  <a:srgbClr val="000000"/>
                </a:solidFill>
              </a:rPr>
              <a:t>        N = number of random numbers</a:t>
            </a:r>
          </a:p>
          <a:p>
            <a:pPr marL="0" indent="-375517" defTabSz="1001380">
              <a:spcBef>
                <a:spcPts val="0"/>
              </a:spcBef>
              <a:buNone/>
              <a:defRPr/>
            </a:pPr>
            <a:r>
              <a:rPr lang="en-US" sz="2333" b="1" dirty="0">
                <a:solidFill>
                  <a:srgbClr val="000000"/>
                </a:solidFill>
              </a:rPr>
              <a:t>        n1 = number of runs above the mean</a:t>
            </a:r>
          </a:p>
          <a:p>
            <a:pPr marL="0" indent="-375517" defTabSz="1001380">
              <a:spcBef>
                <a:spcPts val="0"/>
              </a:spcBef>
              <a:buNone/>
              <a:defRPr/>
            </a:pPr>
            <a:r>
              <a:rPr lang="en-US" sz="2333" b="1" dirty="0">
                <a:solidFill>
                  <a:srgbClr val="000000"/>
                </a:solidFill>
              </a:rPr>
              <a:t>        n2 = number of runs below the mean</a:t>
            </a:r>
          </a:p>
          <a:p>
            <a:pPr marL="0" indent="-375517" defTabSz="1001380">
              <a:spcBef>
                <a:spcPts val="0"/>
              </a:spcBef>
              <a:buNone/>
              <a:defRPr/>
            </a:pPr>
            <a:r>
              <a:rPr lang="en-US" sz="2333" b="1" dirty="0">
                <a:solidFill>
                  <a:srgbClr val="000000"/>
                </a:solidFill>
              </a:rPr>
              <a:t>        b  = total number of runs</a:t>
            </a:r>
          </a:p>
          <a:p>
            <a:pPr marL="0" indent="-375517" defTabSz="1001380">
              <a:spcBef>
                <a:spcPts val="0"/>
              </a:spcBef>
              <a:buNone/>
              <a:defRPr/>
            </a:pPr>
            <a:r>
              <a:rPr lang="en-US" sz="2667" b="1" dirty="0">
                <a:solidFill>
                  <a:srgbClr val="000000"/>
                </a:solidFill>
              </a:rPr>
              <a:t>Formula:</a:t>
            </a:r>
          </a:p>
          <a:p>
            <a:pPr marL="0" indent="-375517" defTabSz="1001380">
              <a:spcBef>
                <a:spcPts val="0"/>
              </a:spcBef>
              <a:buNone/>
              <a:defRPr/>
            </a:pPr>
            <a:endParaRPr lang="en-US" dirty="0" smtClean="0"/>
          </a:p>
          <a:p>
            <a:pPr marL="0" indent="-375517" defTabSz="1001380">
              <a:spcBef>
                <a:spcPts val="0"/>
              </a:spcBef>
              <a:buNone/>
              <a:defRPr/>
            </a:pPr>
            <a:r>
              <a:rPr lang="en-US" dirty="0" smtClean="0"/>
              <a:t>Mean   =  </a:t>
            </a:r>
          </a:p>
          <a:p>
            <a:pPr marL="0" indent="-375517" defTabSz="1001380">
              <a:spcBef>
                <a:spcPts val="0"/>
              </a:spcBef>
              <a:buNone/>
              <a:defRPr/>
            </a:pPr>
            <a:endParaRPr lang="en-US" dirty="0" smtClean="0"/>
          </a:p>
          <a:p>
            <a:pPr marL="0" indent="-375517" defTabSz="1001380">
              <a:spcBef>
                <a:spcPts val="0"/>
              </a:spcBef>
              <a:buNone/>
              <a:defRPr/>
            </a:pPr>
            <a:r>
              <a:rPr lang="en-US" dirty="0" smtClean="0"/>
              <a:t>Variance =</a:t>
            </a:r>
            <a:endParaRPr lang="en-US" sz="2083" b="1" dirty="0">
              <a:latin typeface="Cambria" pitchFamily="18" charset="0"/>
            </a:endParaRPr>
          </a:p>
          <a:p>
            <a:pPr marL="0" indent="-375517" defTabSz="1001380">
              <a:spcBef>
                <a:spcPts val="0"/>
              </a:spcBef>
              <a:buNone/>
              <a:defRPr/>
            </a:pPr>
            <a:endParaRPr lang="en-US" sz="2083" b="1" dirty="0"/>
          </a:p>
          <a:p>
            <a:pPr marL="0" indent="-375517" defTabSz="1001380">
              <a:spcBef>
                <a:spcPts val="0"/>
              </a:spcBef>
              <a:buNone/>
              <a:defRPr/>
            </a:pPr>
            <a:r>
              <a:rPr lang="en-US" sz="2083" dirty="0"/>
              <a:t>For either n</a:t>
            </a:r>
            <a:r>
              <a:rPr lang="en-US" sz="2083" baseline="-25000" dirty="0"/>
              <a:t>1</a:t>
            </a:r>
            <a:r>
              <a:rPr lang="en-US" sz="2083" dirty="0"/>
              <a:t>or n</a:t>
            </a:r>
            <a:r>
              <a:rPr lang="en-US" sz="2083" baseline="-25000" dirty="0"/>
              <a:t>2</a:t>
            </a:r>
            <a:r>
              <a:rPr lang="en-US" sz="2083" dirty="0"/>
              <a:t> greater than 20, </a:t>
            </a:r>
            <a:r>
              <a:rPr lang="en-US" sz="2083" i="1" dirty="0"/>
              <a:t>b</a:t>
            </a:r>
            <a:r>
              <a:rPr lang="en-US" sz="2083" dirty="0"/>
              <a:t> is approximately normally distributed  </a:t>
            </a:r>
            <a:endParaRPr lang="en-US" sz="2083" dirty="0">
              <a:latin typeface="Cambria" pitchFamily="18" charset="0"/>
            </a:endParaRPr>
          </a:p>
        </p:txBody>
      </p:sp>
      <p:pic>
        <p:nvPicPr>
          <p:cNvPr id="49156" name="Picture 3" descr="\begin{displaymath}\mu_b = \frac{2n_1 n_2}{N} + \frac{1}{2} \end{displaymath}"/>
          <p:cNvPicPr>
            <a:picLocks noChangeAspect="1" noChangeArrowheads="1"/>
          </p:cNvPicPr>
          <p:nvPr/>
        </p:nvPicPr>
        <p:blipFill>
          <a:blip r:embed="rId2"/>
          <a:srcRect/>
          <a:stretch>
            <a:fillRect/>
          </a:stretch>
        </p:blipFill>
        <p:spPr bwMode="auto">
          <a:xfrm>
            <a:off x="3007934" y="3280077"/>
            <a:ext cx="1641740" cy="481542"/>
          </a:xfrm>
          <a:prstGeom prst="rect">
            <a:avLst/>
          </a:prstGeom>
          <a:noFill/>
          <a:ln w="9525">
            <a:noFill/>
            <a:miter lim="800000"/>
            <a:headEnd/>
            <a:tailEnd/>
          </a:ln>
        </p:spPr>
      </p:pic>
      <p:pic>
        <p:nvPicPr>
          <p:cNvPr id="49157" name="Picture 4" descr="\begin{displaymath}\sigma_b^2 = \frac{2n_1 n_2 (2n_1 n_2 - N)} {N^2 (N-1)} \end{displaymath}"/>
          <p:cNvPicPr>
            <a:picLocks noChangeAspect="1" noChangeArrowheads="1"/>
          </p:cNvPicPr>
          <p:nvPr/>
        </p:nvPicPr>
        <p:blipFill>
          <a:blip r:embed="rId3"/>
          <a:srcRect/>
          <a:stretch>
            <a:fillRect/>
          </a:stretch>
        </p:blipFill>
        <p:spPr bwMode="auto">
          <a:xfrm>
            <a:off x="3397251" y="3947018"/>
            <a:ext cx="2342886" cy="549010"/>
          </a:xfrm>
          <a:prstGeom prst="rect">
            <a:avLst/>
          </a:prstGeom>
          <a:noFill/>
          <a:ln w="9525">
            <a:noFill/>
            <a:miter lim="800000"/>
            <a:headEnd/>
            <a:tailEnd/>
          </a:ln>
        </p:spPr>
      </p:pic>
      <p:pic>
        <p:nvPicPr>
          <p:cNvPr id="49158" name="Picture 5" descr="\begin{displaymath}Z_0 = \frac{b - (2n_1 n_2 / N) - 1/2} { [\frac{2n_1 n_2 (2 n_1 n_2 - N)}&#10;{N^2 (N-1)} ]^{1/2}} \end{displaymath}"/>
          <p:cNvPicPr>
            <a:picLocks noChangeAspect="1" noChangeArrowheads="1"/>
          </p:cNvPicPr>
          <p:nvPr/>
        </p:nvPicPr>
        <p:blipFill>
          <a:blip r:embed="rId4"/>
          <a:srcRect/>
          <a:stretch>
            <a:fillRect/>
          </a:stretch>
        </p:blipFill>
        <p:spPr bwMode="auto">
          <a:xfrm>
            <a:off x="3662968" y="4727161"/>
            <a:ext cx="2667000" cy="858573"/>
          </a:xfrm>
          <a:prstGeom prst="rect">
            <a:avLst/>
          </a:prstGeom>
          <a:noFill/>
          <a:ln w="9525">
            <a:noFill/>
            <a:miter lim="800000"/>
            <a:headEnd/>
            <a:tailEnd/>
          </a:ln>
        </p:spPr>
      </p:pic>
      <p:sp>
        <p:nvSpPr>
          <p:cNvPr id="49159" name="Rectangle 8"/>
          <p:cNvSpPr>
            <a:spLocks noChangeArrowheads="1"/>
          </p:cNvSpPr>
          <p:nvPr/>
        </p:nvSpPr>
        <p:spPr bwMode="auto">
          <a:xfrm>
            <a:off x="762000" y="192658"/>
            <a:ext cx="307223" cy="567185"/>
          </a:xfrm>
          <a:prstGeom prst="rect">
            <a:avLst/>
          </a:prstGeom>
          <a:noFill/>
          <a:ln w="12700">
            <a:noFill/>
            <a:miter lim="800000"/>
            <a:headEnd type="none" w="sm" len="sm"/>
            <a:tailEnd type="none" w="sm" len="sm"/>
          </a:ln>
        </p:spPr>
        <p:txBody>
          <a:bodyPr wrap="none" lIns="104501" tIns="52250" rIns="104501" bIns="52250" anchor="ctr">
            <a:spAutoFit/>
          </a:bodyPr>
          <a:lstStyle/>
          <a:p>
            <a:endParaRPr lang="en-US" sz="1500"/>
          </a:p>
          <a:p>
            <a:pPr>
              <a:buFontTx/>
              <a:buChar char="•"/>
            </a:pPr>
            <a:endParaRPr lang="en-US" altLang="ko-KR" sz="1500">
              <a:ea typeface="굴림" pitchFamily="34" charset="-127"/>
            </a:endParaRPr>
          </a:p>
        </p:txBody>
      </p:sp>
      <p:sp>
        <p:nvSpPr>
          <p:cNvPr id="49160" name="Rectangle 9"/>
          <p:cNvSpPr>
            <a:spLocks noChangeArrowheads="1"/>
          </p:cNvSpPr>
          <p:nvPr/>
        </p:nvSpPr>
        <p:spPr bwMode="auto">
          <a:xfrm>
            <a:off x="762000" y="123817"/>
            <a:ext cx="249515" cy="310641"/>
          </a:xfrm>
          <a:prstGeom prst="rect">
            <a:avLst/>
          </a:prstGeom>
          <a:noFill/>
          <a:ln w="12700">
            <a:noFill/>
            <a:miter lim="800000"/>
            <a:headEnd type="none" w="sm" len="sm"/>
            <a:tailEnd type="none" w="sm" len="sm"/>
          </a:ln>
        </p:spPr>
        <p:txBody>
          <a:bodyPr wrap="none" lIns="104501" tIns="52250" rIns="104501" bIns="52250" anchor="ctr">
            <a:spAutoFit/>
          </a:bodyPr>
          <a:lstStyle/>
          <a:p>
            <a:r>
              <a:rPr lang="en-US" altLang="ko-KR" sz="1333" b="1">
                <a:ea typeface="Batang" pitchFamily="18" charset="-127"/>
                <a:cs typeface="Times New Roman" pitchFamily="18" charset="0"/>
              </a:rPr>
              <a:t> </a:t>
            </a:r>
            <a:endParaRPr lang="en-US" altLang="ko-KR" sz="1500">
              <a:ea typeface="Batang" pitchFamily="18" charset="-127"/>
              <a:cs typeface="Times New Roman" pitchFamily="18" charset="0"/>
            </a:endParaRPr>
          </a:p>
        </p:txBody>
      </p:sp>
    </p:spTree>
    <p:extLst>
      <p:ext uri="{BB962C8B-B14F-4D97-AF65-F5344CB8AC3E}">
        <p14:creationId xmlns:p14="http://schemas.microsoft.com/office/powerpoint/2010/main" val="22471459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z="3667" dirty="0">
                <a:solidFill>
                  <a:srgbClr val="C00000"/>
                </a:solidFill>
              </a:rPr>
              <a:t>Runs above and  below the mean</a:t>
            </a:r>
            <a:r>
              <a:rPr lang="en-US" altLang="ko-KR" sz="3667" dirty="0">
                <a:solidFill>
                  <a:srgbClr val="C00000"/>
                </a:solidFill>
                <a:ea typeface="굴림" pitchFamily="34" charset="-127"/>
              </a:rPr>
              <a:t>(cont.)</a:t>
            </a:r>
            <a:r>
              <a:rPr lang="en-US" sz="3667" dirty="0">
                <a:solidFill>
                  <a:srgbClr val="C00000"/>
                </a:solidFill>
              </a:rPr>
              <a:t> </a:t>
            </a:r>
          </a:p>
        </p:txBody>
      </p:sp>
      <p:sp>
        <p:nvSpPr>
          <p:cNvPr id="50179" name="Content Placeholder 2"/>
          <p:cNvSpPr>
            <a:spLocks noGrp="1"/>
          </p:cNvSpPr>
          <p:nvPr>
            <p:ph idx="1"/>
          </p:nvPr>
        </p:nvSpPr>
        <p:spPr/>
        <p:txBody>
          <a:bodyPr/>
          <a:lstStyle/>
          <a:p>
            <a:pPr>
              <a:buFontTx/>
              <a:buNone/>
            </a:pPr>
            <a:r>
              <a:rPr lang="en-US" sz="2250" b="1">
                <a:solidFill>
                  <a:srgbClr val="000000"/>
                </a:solidFill>
              </a:rPr>
              <a:t>Example: Determine whether there is an excessive number of runs above or below the mean for the sequence of numbers given below:</a:t>
            </a:r>
          </a:p>
          <a:p>
            <a:pPr>
              <a:buFontTx/>
              <a:buNone/>
            </a:pPr>
            <a:r>
              <a:rPr lang="en-US" sz="2250" b="1">
                <a:solidFill>
                  <a:srgbClr val="000000"/>
                </a:solidFill>
              </a:rPr>
              <a:t>  0.41    0.68    0.89    0.94    0.74    0.91    0.55    0.62    0.36    0.27</a:t>
            </a:r>
          </a:p>
          <a:p>
            <a:pPr>
              <a:buFontTx/>
              <a:buNone/>
            </a:pPr>
            <a:r>
              <a:rPr lang="en-US" sz="2250" b="1">
                <a:solidFill>
                  <a:srgbClr val="000000"/>
                </a:solidFill>
              </a:rPr>
              <a:t>  0.19    0.72    0.75    0.08    0.54    0.02    0.01    0.36    0.16    0.28</a:t>
            </a:r>
          </a:p>
          <a:p>
            <a:pPr>
              <a:buFontTx/>
              <a:buNone/>
            </a:pPr>
            <a:r>
              <a:rPr lang="en-US" sz="2250" b="1">
                <a:solidFill>
                  <a:srgbClr val="000000"/>
                </a:solidFill>
              </a:rPr>
              <a:t>  0.18    0.01    0.95    0.69    0.18    0.47    0.23    0.32    0.82    0.53</a:t>
            </a:r>
          </a:p>
          <a:p>
            <a:pPr>
              <a:buFontTx/>
              <a:buNone/>
            </a:pPr>
            <a:r>
              <a:rPr lang="en-US" sz="2250" b="1">
                <a:solidFill>
                  <a:srgbClr val="000000"/>
                </a:solidFill>
              </a:rPr>
              <a:t>  0.31    0.42    0.73    0.04    0.83    0.45    0.13    0.57    0.63    0.29 </a:t>
            </a:r>
          </a:p>
          <a:p>
            <a:pPr>
              <a:buFontTx/>
              <a:buNone/>
            </a:pPr>
            <a:r>
              <a:rPr lang="en-US" sz="2250" b="1">
                <a:solidFill>
                  <a:srgbClr val="000000"/>
                </a:solidFill>
              </a:rPr>
              <a:t>The value is lower than the mean -. </a:t>
            </a:r>
          </a:p>
          <a:p>
            <a:pPr>
              <a:buFontTx/>
              <a:buNone/>
            </a:pPr>
            <a:r>
              <a:rPr lang="en-US" sz="2250" b="1">
                <a:solidFill>
                  <a:srgbClr val="000000"/>
                </a:solidFill>
              </a:rPr>
              <a:t>The value is higher than the mean +. </a:t>
            </a:r>
          </a:p>
          <a:p>
            <a:pPr>
              <a:buFontTx/>
              <a:buNone/>
            </a:pPr>
            <a:r>
              <a:rPr lang="en-US" sz="2250" b="1">
                <a:solidFill>
                  <a:srgbClr val="000000"/>
                </a:solidFill>
              </a:rPr>
              <a:t>- + + + + + + + - - - + + - + - - - - - - + + + + + + + - - - + + - + - - - - - - + + - - - - + + - - + - + - - + + - - - + + - - - - + + - - + - + - - + + - </a:t>
            </a:r>
          </a:p>
          <a:p>
            <a:pPr>
              <a:buFontTx/>
              <a:buNone/>
            </a:pPr>
            <a:endParaRPr lang="en-US" b="1" smtClean="0">
              <a:solidFill>
                <a:srgbClr val="000000"/>
              </a:solidFill>
            </a:endParaRPr>
          </a:p>
        </p:txBody>
      </p:sp>
    </p:spTree>
    <p:extLst>
      <p:ext uri="{BB962C8B-B14F-4D97-AF65-F5344CB8AC3E}">
        <p14:creationId xmlns:p14="http://schemas.microsoft.com/office/powerpoint/2010/main" val="21423014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z="3667" dirty="0">
                <a:solidFill>
                  <a:srgbClr val="C00000"/>
                </a:solidFill>
              </a:rPr>
              <a:t>Runs above and  below the mean </a:t>
            </a:r>
            <a:r>
              <a:rPr lang="en-US" altLang="ko-KR" sz="3667" dirty="0">
                <a:solidFill>
                  <a:srgbClr val="C00000"/>
                </a:solidFill>
                <a:ea typeface="굴림" pitchFamily="34" charset="-127"/>
              </a:rPr>
              <a:t>(cont.)</a:t>
            </a:r>
            <a:r>
              <a:rPr lang="en-US" sz="3667" dirty="0">
                <a:solidFill>
                  <a:srgbClr val="C00000"/>
                </a:solidFill>
              </a:rPr>
              <a:t> </a:t>
            </a:r>
          </a:p>
        </p:txBody>
      </p:sp>
      <p:pic>
        <p:nvPicPr>
          <p:cNvPr id="51203" name="Picture 7"/>
          <p:cNvPicPr>
            <a:picLocks noGrp="1" noChangeAspect="1" noChangeArrowheads="1"/>
          </p:cNvPicPr>
          <p:nvPr>
            <p:ph idx="1"/>
          </p:nvPr>
        </p:nvPicPr>
        <p:blipFill>
          <a:blip r:embed="rId2"/>
          <a:srcRect/>
          <a:stretch>
            <a:fillRect/>
          </a:stretch>
        </p:blipFill>
        <p:spPr>
          <a:xfrm>
            <a:off x="2116667" y="1548192"/>
            <a:ext cx="6217708" cy="3945883"/>
          </a:xfrm>
          <a:noFill/>
        </p:spPr>
      </p:pic>
    </p:spTree>
    <p:extLst>
      <p:ext uri="{BB962C8B-B14F-4D97-AF65-F5344CB8AC3E}">
        <p14:creationId xmlns:p14="http://schemas.microsoft.com/office/powerpoint/2010/main" val="11307310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Test for Auto-correlation</a:t>
            </a:r>
            <a:endParaRPr lang="en-US" dirty="0">
              <a:solidFill>
                <a:srgbClr val="C00000"/>
              </a:solidFill>
            </a:endParaRPr>
          </a:p>
        </p:txBody>
      </p:sp>
      <p:sp>
        <p:nvSpPr>
          <p:cNvPr id="3" name="Content Placeholder 2"/>
          <p:cNvSpPr>
            <a:spLocks noGrp="1"/>
          </p:cNvSpPr>
          <p:nvPr>
            <p:ph idx="1"/>
          </p:nvPr>
        </p:nvSpPr>
        <p:spPr>
          <a:xfrm>
            <a:off x="1295400" y="1600201"/>
            <a:ext cx="9601200" cy="4853136"/>
          </a:xfrm>
        </p:spPr>
        <p:txBody>
          <a:bodyPr>
            <a:normAutofit/>
          </a:bodyPr>
          <a:lstStyle/>
          <a:p>
            <a:pPr>
              <a:buClr>
                <a:srgbClr val="0000FF"/>
              </a:buClr>
              <a:buFont typeface="Wingdings" pitchFamily="2" charset="2"/>
              <a:buChar char="ü"/>
            </a:pPr>
            <a:r>
              <a:rPr lang="en-US" sz="3000" dirty="0"/>
              <a:t>The tests for auto-correlation are concerned with the dependence between numbers in a sequence.</a:t>
            </a:r>
          </a:p>
          <a:p>
            <a:r>
              <a:rPr lang="en-US" dirty="0" smtClean="0"/>
              <a:t>Example:</a:t>
            </a:r>
          </a:p>
          <a:p>
            <a:endParaRPr lang="en-US" dirty="0"/>
          </a:p>
          <a:p>
            <a:endParaRPr lang="en-US" dirty="0" smtClean="0"/>
          </a:p>
          <a:p>
            <a:pPr lvl="1"/>
            <a:endParaRPr lang="en-US" dirty="0" smtClean="0"/>
          </a:p>
          <a:p>
            <a:pPr lvl="1"/>
            <a:r>
              <a:rPr lang="en-US" sz="3000" dirty="0"/>
              <a:t>Examination of the 5</a:t>
            </a:r>
            <a:r>
              <a:rPr lang="en-US" sz="3000" baseline="30000" dirty="0"/>
              <a:t>th</a:t>
            </a:r>
            <a:r>
              <a:rPr lang="en-US" sz="3000" dirty="0"/>
              <a:t>, 10</a:t>
            </a:r>
            <a:r>
              <a:rPr lang="en-US" sz="3000" baseline="30000" dirty="0"/>
              <a:t>th</a:t>
            </a:r>
            <a:r>
              <a:rPr lang="en-US" sz="3000" dirty="0"/>
              <a:t>, 15</a:t>
            </a:r>
            <a:r>
              <a:rPr lang="en-US" sz="3000" baseline="30000" dirty="0"/>
              <a:t>th</a:t>
            </a:r>
            <a:r>
              <a:rPr lang="en-US" sz="3000" dirty="0"/>
              <a:t>, …,etc. indicates a large number in that position.</a:t>
            </a:r>
          </a:p>
        </p:txBody>
      </p:sp>
      <p:graphicFrame>
        <p:nvGraphicFramePr>
          <p:cNvPr id="4" name="Table 3"/>
          <p:cNvGraphicFramePr>
            <a:graphicFrameLocks noGrp="1"/>
          </p:cNvGraphicFramePr>
          <p:nvPr>
            <p:extLst/>
          </p:nvPr>
        </p:nvGraphicFramePr>
        <p:xfrm>
          <a:off x="955519" y="3495525"/>
          <a:ext cx="9216580" cy="1671045"/>
        </p:xfrm>
        <a:graphic>
          <a:graphicData uri="http://schemas.openxmlformats.org/drawingml/2006/table">
            <a:tbl>
              <a:tblPr firstRow="1" bandRow="1">
                <a:tableStyleId>{2D5ABB26-0587-4C30-8999-92F81FD0307C}</a:tableStyleId>
              </a:tblPr>
              <a:tblGrid>
                <a:gridCol w="921658">
                  <a:extLst>
                    <a:ext uri="{9D8B030D-6E8A-4147-A177-3AD203B41FA5}">
                      <a16:colId xmlns:a16="http://schemas.microsoft.com/office/drawing/2014/main" val="20000"/>
                    </a:ext>
                  </a:extLst>
                </a:gridCol>
                <a:gridCol w="921658">
                  <a:extLst>
                    <a:ext uri="{9D8B030D-6E8A-4147-A177-3AD203B41FA5}">
                      <a16:colId xmlns:a16="http://schemas.microsoft.com/office/drawing/2014/main" val="20001"/>
                    </a:ext>
                  </a:extLst>
                </a:gridCol>
                <a:gridCol w="921658">
                  <a:extLst>
                    <a:ext uri="{9D8B030D-6E8A-4147-A177-3AD203B41FA5}">
                      <a16:colId xmlns:a16="http://schemas.microsoft.com/office/drawing/2014/main" val="20002"/>
                    </a:ext>
                  </a:extLst>
                </a:gridCol>
                <a:gridCol w="921658">
                  <a:extLst>
                    <a:ext uri="{9D8B030D-6E8A-4147-A177-3AD203B41FA5}">
                      <a16:colId xmlns:a16="http://schemas.microsoft.com/office/drawing/2014/main" val="20003"/>
                    </a:ext>
                  </a:extLst>
                </a:gridCol>
                <a:gridCol w="921658">
                  <a:extLst>
                    <a:ext uri="{9D8B030D-6E8A-4147-A177-3AD203B41FA5}">
                      <a16:colId xmlns:a16="http://schemas.microsoft.com/office/drawing/2014/main" val="20004"/>
                    </a:ext>
                  </a:extLst>
                </a:gridCol>
                <a:gridCol w="921658">
                  <a:extLst>
                    <a:ext uri="{9D8B030D-6E8A-4147-A177-3AD203B41FA5}">
                      <a16:colId xmlns:a16="http://schemas.microsoft.com/office/drawing/2014/main" val="20005"/>
                    </a:ext>
                  </a:extLst>
                </a:gridCol>
                <a:gridCol w="921658">
                  <a:extLst>
                    <a:ext uri="{9D8B030D-6E8A-4147-A177-3AD203B41FA5}">
                      <a16:colId xmlns:a16="http://schemas.microsoft.com/office/drawing/2014/main" val="20006"/>
                    </a:ext>
                  </a:extLst>
                </a:gridCol>
                <a:gridCol w="921658">
                  <a:extLst>
                    <a:ext uri="{9D8B030D-6E8A-4147-A177-3AD203B41FA5}">
                      <a16:colId xmlns:a16="http://schemas.microsoft.com/office/drawing/2014/main" val="20007"/>
                    </a:ext>
                  </a:extLst>
                </a:gridCol>
                <a:gridCol w="921658">
                  <a:extLst>
                    <a:ext uri="{9D8B030D-6E8A-4147-A177-3AD203B41FA5}">
                      <a16:colId xmlns:a16="http://schemas.microsoft.com/office/drawing/2014/main" val="20008"/>
                    </a:ext>
                  </a:extLst>
                </a:gridCol>
                <a:gridCol w="921658">
                  <a:extLst>
                    <a:ext uri="{9D8B030D-6E8A-4147-A177-3AD203B41FA5}">
                      <a16:colId xmlns:a16="http://schemas.microsoft.com/office/drawing/2014/main" val="20009"/>
                    </a:ext>
                  </a:extLst>
                </a:gridCol>
              </a:tblGrid>
              <a:tr h="557015">
                <a:tc>
                  <a:txBody>
                    <a:bodyPr/>
                    <a:lstStyle/>
                    <a:p>
                      <a:r>
                        <a:rPr lang="en-US" sz="2400" dirty="0" smtClean="0"/>
                        <a:t>0.12</a:t>
                      </a:r>
                      <a:endParaRPr lang="en-US" sz="2400" dirty="0"/>
                    </a:p>
                  </a:txBody>
                  <a:tcPr marL="106680" marR="106680"/>
                </a:tc>
                <a:tc>
                  <a:txBody>
                    <a:bodyPr/>
                    <a:lstStyle/>
                    <a:p>
                      <a:r>
                        <a:rPr lang="en-US" sz="2400" dirty="0" smtClean="0"/>
                        <a:t>0.01</a:t>
                      </a:r>
                      <a:endParaRPr lang="en-US" sz="2400" dirty="0"/>
                    </a:p>
                  </a:txBody>
                  <a:tcPr marL="106680" marR="106680"/>
                </a:tc>
                <a:tc>
                  <a:txBody>
                    <a:bodyPr/>
                    <a:lstStyle/>
                    <a:p>
                      <a:r>
                        <a:rPr lang="en-US" sz="2400" dirty="0" smtClean="0"/>
                        <a:t>0.23</a:t>
                      </a:r>
                      <a:endParaRPr lang="en-US" sz="2400" dirty="0"/>
                    </a:p>
                  </a:txBody>
                  <a:tcPr marL="106680" marR="106680"/>
                </a:tc>
                <a:tc>
                  <a:txBody>
                    <a:bodyPr/>
                    <a:lstStyle/>
                    <a:p>
                      <a:r>
                        <a:rPr lang="en-US" sz="2400" dirty="0" smtClean="0"/>
                        <a:t>0.28</a:t>
                      </a:r>
                      <a:endParaRPr lang="en-US" sz="2400" dirty="0"/>
                    </a:p>
                  </a:txBody>
                  <a:tcPr marL="106680" marR="106680"/>
                </a:tc>
                <a:tc>
                  <a:txBody>
                    <a:bodyPr/>
                    <a:lstStyle/>
                    <a:p>
                      <a:r>
                        <a:rPr lang="en-US" sz="2400" b="1" u="sng" dirty="0" smtClean="0"/>
                        <a:t>0.89</a:t>
                      </a:r>
                      <a:endParaRPr lang="en-US" sz="2400" b="1" u="sng" dirty="0"/>
                    </a:p>
                  </a:txBody>
                  <a:tcPr marL="106680" marR="106680"/>
                </a:tc>
                <a:tc>
                  <a:txBody>
                    <a:bodyPr/>
                    <a:lstStyle/>
                    <a:p>
                      <a:r>
                        <a:rPr lang="en-US" sz="2400" dirty="0" smtClean="0"/>
                        <a:t>0.31</a:t>
                      </a:r>
                      <a:endParaRPr lang="en-US" sz="2400" dirty="0"/>
                    </a:p>
                  </a:txBody>
                  <a:tcPr marL="106680" marR="106680"/>
                </a:tc>
                <a:tc>
                  <a:txBody>
                    <a:bodyPr/>
                    <a:lstStyle/>
                    <a:p>
                      <a:r>
                        <a:rPr lang="en-US" sz="2400" dirty="0" smtClean="0"/>
                        <a:t>0.64</a:t>
                      </a:r>
                      <a:endParaRPr lang="en-US" sz="2400" dirty="0"/>
                    </a:p>
                  </a:txBody>
                  <a:tcPr marL="106680" marR="106680"/>
                </a:tc>
                <a:tc>
                  <a:txBody>
                    <a:bodyPr/>
                    <a:lstStyle/>
                    <a:p>
                      <a:r>
                        <a:rPr lang="en-US" sz="2400" dirty="0" smtClean="0"/>
                        <a:t>0.28</a:t>
                      </a:r>
                      <a:endParaRPr lang="en-US" sz="2400" dirty="0"/>
                    </a:p>
                  </a:txBody>
                  <a:tcPr marL="106680" marR="106680"/>
                </a:tc>
                <a:tc>
                  <a:txBody>
                    <a:bodyPr/>
                    <a:lstStyle/>
                    <a:p>
                      <a:r>
                        <a:rPr lang="en-US" sz="2400" dirty="0" smtClean="0"/>
                        <a:t>0.83</a:t>
                      </a:r>
                      <a:endParaRPr lang="en-US" sz="2400" dirty="0"/>
                    </a:p>
                  </a:txBody>
                  <a:tcPr marL="106680" marR="106680"/>
                </a:tc>
                <a:tc>
                  <a:txBody>
                    <a:bodyPr/>
                    <a:lstStyle/>
                    <a:p>
                      <a:r>
                        <a:rPr lang="en-US" sz="2400" b="1" u="sng" dirty="0" smtClean="0"/>
                        <a:t>0.93</a:t>
                      </a:r>
                      <a:endParaRPr lang="en-US" sz="2400" b="1" u="sng" dirty="0"/>
                    </a:p>
                  </a:txBody>
                  <a:tcPr marL="106680" marR="106680"/>
                </a:tc>
                <a:extLst>
                  <a:ext uri="{0D108BD9-81ED-4DB2-BD59-A6C34878D82A}">
                    <a16:rowId xmlns:a16="http://schemas.microsoft.com/office/drawing/2014/main" val="10000"/>
                  </a:ext>
                </a:extLst>
              </a:tr>
              <a:tr h="557015">
                <a:tc>
                  <a:txBody>
                    <a:bodyPr/>
                    <a:lstStyle/>
                    <a:p>
                      <a:r>
                        <a:rPr lang="en-US" sz="2400" dirty="0" smtClean="0"/>
                        <a:t>0.99</a:t>
                      </a:r>
                      <a:endParaRPr lang="en-US" sz="2400" dirty="0"/>
                    </a:p>
                  </a:txBody>
                  <a:tcPr marL="106680" marR="106680"/>
                </a:tc>
                <a:tc>
                  <a:txBody>
                    <a:bodyPr/>
                    <a:lstStyle/>
                    <a:p>
                      <a:r>
                        <a:rPr lang="en-US" sz="2400" dirty="0" smtClean="0"/>
                        <a:t>0.15</a:t>
                      </a:r>
                      <a:endParaRPr lang="en-US" sz="2400" dirty="0"/>
                    </a:p>
                  </a:txBody>
                  <a:tcPr marL="106680" marR="106680"/>
                </a:tc>
                <a:tc>
                  <a:txBody>
                    <a:bodyPr/>
                    <a:lstStyle/>
                    <a:p>
                      <a:r>
                        <a:rPr lang="en-US" sz="2400" dirty="0" smtClean="0"/>
                        <a:t>0.33</a:t>
                      </a:r>
                      <a:endParaRPr lang="en-US" sz="2400" dirty="0"/>
                    </a:p>
                  </a:txBody>
                  <a:tcPr marL="106680" marR="106680"/>
                </a:tc>
                <a:tc>
                  <a:txBody>
                    <a:bodyPr/>
                    <a:lstStyle/>
                    <a:p>
                      <a:r>
                        <a:rPr lang="en-US" sz="2400" dirty="0" smtClean="0"/>
                        <a:t>0.35</a:t>
                      </a:r>
                      <a:endParaRPr lang="en-US" sz="2400" dirty="0"/>
                    </a:p>
                  </a:txBody>
                  <a:tcPr marL="106680" marR="106680"/>
                </a:tc>
                <a:tc>
                  <a:txBody>
                    <a:bodyPr/>
                    <a:lstStyle/>
                    <a:p>
                      <a:r>
                        <a:rPr lang="en-US" sz="2400" b="1" u="sng" dirty="0" smtClean="0"/>
                        <a:t>0.91</a:t>
                      </a:r>
                      <a:endParaRPr lang="en-US" sz="2400" b="1" u="sng" dirty="0"/>
                    </a:p>
                  </a:txBody>
                  <a:tcPr marL="106680" marR="106680"/>
                </a:tc>
                <a:tc>
                  <a:txBody>
                    <a:bodyPr/>
                    <a:lstStyle/>
                    <a:p>
                      <a:r>
                        <a:rPr lang="en-US" sz="2400" dirty="0" smtClean="0"/>
                        <a:t>0.41</a:t>
                      </a:r>
                      <a:endParaRPr lang="en-US" sz="2400" dirty="0"/>
                    </a:p>
                  </a:txBody>
                  <a:tcPr marL="106680" marR="106680"/>
                </a:tc>
                <a:tc>
                  <a:txBody>
                    <a:bodyPr/>
                    <a:lstStyle/>
                    <a:p>
                      <a:r>
                        <a:rPr lang="en-US" sz="2400" dirty="0" smtClean="0"/>
                        <a:t>0.60</a:t>
                      </a:r>
                      <a:endParaRPr lang="en-US" sz="2400" dirty="0"/>
                    </a:p>
                  </a:txBody>
                  <a:tcPr marL="106680" marR="106680"/>
                </a:tc>
                <a:tc>
                  <a:txBody>
                    <a:bodyPr/>
                    <a:lstStyle/>
                    <a:p>
                      <a:r>
                        <a:rPr lang="en-US" sz="2400" dirty="0" smtClean="0"/>
                        <a:t>0.27</a:t>
                      </a:r>
                      <a:endParaRPr lang="en-US" sz="2400" dirty="0"/>
                    </a:p>
                  </a:txBody>
                  <a:tcPr marL="106680" marR="106680"/>
                </a:tc>
                <a:tc>
                  <a:txBody>
                    <a:bodyPr/>
                    <a:lstStyle/>
                    <a:p>
                      <a:r>
                        <a:rPr lang="en-US" sz="2400" dirty="0" smtClean="0"/>
                        <a:t>0.75</a:t>
                      </a:r>
                      <a:endParaRPr lang="en-US" sz="2400" dirty="0"/>
                    </a:p>
                  </a:txBody>
                  <a:tcPr marL="106680" marR="106680"/>
                </a:tc>
                <a:tc>
                  <a:txBody>
                    <a:bodyPr/>
                    <a:lstStyle/>
                    <a:p>
                      <a:r>
                        <a:rPr lang="en-US" sz="2400" b="1" u="sng" dirty="0" smtClean="0"/>
                        <a:t>0.88</a:t>
                      </a:r>
                      <a:endParaRPr lang="en-US" sz="2400" b="1" u="sng" dirty="0"/>
                    </a:p>
                  </a:txBody>
                  <a:tcPr marL="106680" marR="106680"/>
                </a:tc>
                <a:extLst>
                  <a:ext uri="{0D108BD9-81ED-4DB2-BD59-A6C34878D82A}">
                    <a16:rowId xmlns:a16="http://schemas.microsoft.com/office/drawing/2014/main" val="10001"/>
                  </a:ext>
                </a:extLst>
              </a:tr>
              <a:tr h="557015">
                <a:tc>
                  <a:txBody>
                    <a:bodyPr/>
                    <a:lstStyle/>
                    <a:p>
                      <a:r>
                        <a:rPr lang="en-US" sz="2400" dirty="0" smtClean="0"/>
                        <a:t>0.68</a:t>
                      </a:r>
                      <a:endParaRPr lang="en-US" sz="2400" dirty="0"/>
                    </a:p>
                  </a:txBody>
                  <a:tcPr marL="106680" marR="106680"/>
                </a:tc>
                <a:tc>
                  <a:txBody>
                    <a:bodyPr/>
                    <a:lstStyle/>
                    <a:p>
                      <a:r>
                        <a:rPr lang="en-US" sz="2400" dirty="0" smtClean="0"/>
                        <a:t>0.49</a:t>
                      </a:r>
                      <a:endParaRPr lang="en-US" sz="2400" dirty="0"/>
                    </a:p>
                  </a:txBody>
                  <a:tcPr marL="106680" marR="106680"/>
                </a:tc>
                <a:tc>
                  <a:txBody>
                    <a:bodyPr/>
                    <a:lstStyle/>
                    <a:p>
                      <a:r>
                        <a:rPr lang="en-US" sz="2400" dirty="0" smtClean="0"/>
                        <a:t>0.05</a:t>
                      </a:r>
                      <a:endParaRPr lang="en-US" sz="2400" dirty="0"/>
                    </a:p>
                  </a:txBody>
                  <a:tcPr marL="106680" marR="106680"/>
                </a:tc>
                <a:tc>
                  <a:txBody>
                    <a:bodyPr/>
                    <a:lstStyle/>
                    <a:p>
                      <a:r>
                        <a:rPr lang="en-US" sz="2400" dirty="0" smtClean="0"/>
                        <a:t>0.43</a:t>
                      </a:r>
                      <a:endParaRPr lang="en-US" sz="2400" dirty="0"/>
                    </a:p>
                  </a:txBody>
                  <a:tcPr marL="106680" marR="106680"/>
                </a:tc>
                <a:tc>
                  <a:txBody>
                    <a:bodyPr/>
                    <a:lstStyle/>
                    <a:p>
                      <a:r>
                        <a:rPr lang="en-US" sz="2400" b="1" u="sng" dirty="0" smtClean="0"/>
                        <a:t>0.95</a:t>
                      </a:r>
                      <a:endParaRPr lang="en-US" sz="2400" b="1" u="sng" dirty="0"/>
                    </a:p>
                  </a:txBody>
                  <a:tcPr marL="106680" marR="106680"/>
                </a:tc>
                <a:tc>
                  <a:txBody>
                    <a:bodyPr/>
                    <a:lstStyle/>
                    <a:p>
                      <a:r>
                        <a:rPr lang="en-US" sz="2400" dirty="0" smtClean="0"/>
                        <a:t>0.58</a:t>
                      </a:r>
                      <a:endParaRPr lang="en-US" sz="2400" dirty="0"/>
                    </a:p>
                  </a:txBody>
                  <a:tcPr marL="106680" marR="106680"/>
                </a:tc>
                <a:tc>
                  <a:txBody>
                    <a:bodyPr/>
                    <a:lstStyle/>
                    <a:p>
                      <a:r>
                        <a:rPr lang="en-US" sz="2400" dirty="0" smtClean="0"/>
                        <a:t>0.19</a:t>
                      </a:r>
                      <a:endParaRPr lang="en-US" sz="2400" dirty="0"/>
                    </a:p>
                  </a:txBody>
                  <a:tcPr marL="106680" marR="106680"/>
                </a:tc>
                <a:tc>
                  <a:txBody>
                    <a:bodyPr/>
                    <a:lstStyle/>
                    <a:p>
                      <a:r>
                        <a:rPr lang="en-US" sz="2400" dirty="0" smtClean="0"/>
                        <a:t>0.36</a:t>
                      </a:r>
                      <a:endParaRPr lang="en-US" sz="2400" dirty="0"/>
                    </a:p>
                  </a:txBody>
                  <a:tcPr marL="106680" marR="106680"/>
                </a:tc>
                <a:tc>
                  <a:txBody>
                    <a:bodyPr/>
                    <a:lstStyle/>
                    <a:p>
                      <a:r>
                        <a:rPr lang="en-US" sz="2400" dirty="0" smtClean="0"/>
                        <a:t>0.69</a:t>
                      </a:r>
                      <a:endParaRPr lang="en-US" sz="2400" dirty="0"/>
                    </a:p>
                  </a:txBody>
                  <a:tcPr marL="106680" marR="106680"/>
                </a:tc>
                <a:tc>
                  <a:txBody>
                    <a:bodyPr/>
                    <a:lstStyle/>
                    <a:p>
                      <a:r>
                        <a:rPr lang="en-US" sz="2400" b="1" u="sng" dirty="0" smtClean="0"/>
                        <a:t>0.87</a:t>
                      </a:r>
                      <a:endParaRPr lang="en-US" sz="2400" b="1" u="sng" dirty="0"/>
                    </a:p>
                  </a:txBody>
                  <a:tcPr marL="106680" marR="10668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6413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065" y="522554"/>
            <a:ext cx="11003936" cy="5573448"/>
          </a:xfrm>
        </p:spPr>
        <p:txBody>
          <a:bodyPr rtlCol="0">
            <a:normAutofit/>
          </a:bodyPr>
          <a:lstStyle/>
          <a:p>
            <a:pPr marL="375517" indent="-375517" defTabSz="1001380">
              <a:buNone/>
              <a:defRPr/>
            </a:pPr>
            <a:r>
              <a:rPr lang="en-US" dirty="0" smtClean="0">
                <a:solidFill>
                  <a:srgbClr val="C00000"/>
                </a:solidFill>
              </a:rPr>
              <a:t>Historical methods </a:t>
            </a:r>
            <a:r>
              <a:rPr lang="en-US" dirty="0" smtClean="0">
                <a:solidFill>
                  <a:srgbClr val="232323"/>
                </a:solidFill>
              </a:rPr>
              <a:t>of generating random numbers include:</a:t>
            </a:r>
          </a:p>
          <a:p>
            <a:pPr marL="522482" indent="-522482" defTabSz="1001380">
              <a:buClr>
                <a:srgbClr val="0000FF"/>
              </a:buClr>
              <a:buFont typeface="+mj-lt"/>
              <a:buAutoNum type="arabicPeriod"/>
              <a:defRPr/>
            </a:pPr>
            <a:r>
              <a:rPr lang="en-US" dirty="0" smtClean="0">
                <a:solidFill>
                  <a:srgbClr val="0000FF"/>
                </a:solidFill>
              </a:rPr>
              <a:t>Dice throwing.</a:t>
            </a:r>
          </a:p>
          <a:p>
            <a:pPr marL="522482" indent="-522482" defTabSz="1001380">
              <a:buClr>
                <a:srgbClr val="0000FF"/>
              </a:buClr>
              <a:buFont typeface="+mj-lt"/>
              <a:buAutoNum type="arabicPeriod"/>
              <a:defRPr/>
            </a:pPr>
            <a:r>
              <a:rPr lang="en-US" dirty="0" smtClean="0">
                <a:solidFill>
                  <a:srgbClr val="0000FF"/>
                </a:solidFill>
              </a:rPr>
              <a:t>Coin Flipping.</a:t>
            </a:r>
          </a:p>
          <a:p>
            <a:pPr marL="522482" indent="-522482" defTabSz="1001380">
              <a:buClr>
                <a:srgbClr val="0000FF"/>
              </a:buClr>
              <a:buFont typeface="+mj-lt"/>
              <a:buAutoNum type="arabicPeriod"/>
              <a:defRPr/>
            </a:pPr>
            <a:r>
              <a:rPr lang="en-US" dirty="0" smtClean="0">
                <a:solidFill>
                  <a:srgbClr val="0000FF"/>
                </a:solidFill>
              </a:rPr>
              <a:t>Shuffling of playing cards.</a:t>
            </a:r>
          </a:p>
          <a:p>
            <a:pPr marL="375517" indent="-375517" defTabSz="1001380">
              <a:buClr>
                <a:srgbClr val="0000FF"/>
              </a:buClr>
              <a:buFont typeface="Wingdings" pitchFamily="2" charset="2"/>
              <a:buChar char="ü"/>
              <a:defRPr/>
            </a:pPr>
            <a:r>
              <a:rPr lang="en-US" dirty="0" smtClean="0">
                <a:solidFill>
                  <a:srgbClr val="232323"/>
                </a:solidFill>
              </a:rPr>
              <a:t>Alternatively results can be collected and passed out as random number tables.</a:t>
            </a:r>
          </a:p>
          <a:p>
            <a:pPr marL="375517" indent="-375517" defTabSz="1001380">
              <a:buClr>
                <a:srgbClr val="0000FF"/>
              </a:buClr>
              <a:buFont typeface="Wingdings" pitchFamily="2" charset="2"/>
              <a:buChar char="ü"/>
              <a:defRPr/>
            </a:pPr>
            <a:r>
              <a:rPr lang="en-US" dirty="0" smtClean="0"/>
              <a:t>   </a:t>
            </a:r>
            <a:r>
              <a:rPr lang="en-US" dirty="0" smtClean="0">
                <a:solidFill>
                  <a:srgbClr val="232323"/>
                </a:solidFill>
              </a:rPr>
              <a:t>In modern days, With the advent of computers there are several techniques to Quickly generate ‘random numbers’.</a:t>
            </a:r>
          </a:p>
          <a:p>
            <a:pPr marL="375517" indent="-375517" defTabSz="1001380">
              <a:buClr>
                <a:srgbClr val="0000FF"/>
              </a:buClr>
              <a:buFont typeface="Wingdings" pitchFamily="2" charset="2"/>
              <a:buChar char="ü"/>
              <a:defRPr/>
            </a:pPr>
            <a:r>
              <a:rPr lang="en-US" dirty="0" smtClean="0">
                <a:solidFill>
                  <a:srgbClr val="C00000"/>
                </a:solidFill>
              </a:rPr>
              <a:t>A random number is a number uniformly distributed between 0 and 1.</a:t>
            </a:r>
          </a:p>
          <a:p>
            <a:pPr marL="375517" indent="-375517" defTabSz="1001380">
              <a:defRPr/>
            </a:pPr>
            <a:endParaRPr lang="en-US" dirty="0">
              <a:solidFill>
                <a:srgbClr val="232323"/>
              </a:solidFill>
            </a:endParaRPr>
          </a:p>
        </p:txBody>
      </p:sp>
    </p:spTree>
    <p:extLst>
      <p:ext uri="{BB962C8B-B14F-4D97-AF65-F5344CB8AC3E}">
        <p14:creationId xmlns:p14="http://schemas.microsoft.com/office/powerpoint/2010/main" val="11054789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C00000"/>
                </a:solidFill>
              </a:rPr>
              <a:t>Random variate Generation</a:t>
            </a:r>
            <a:br>
              <a:rPr lang="en-US" dirty="0" smtClean="0">
                <a:solidFill>
                  <a:srgbClr val="C00000"/>
                </a:solidFill>
              </a:rPr>
            </a:br>
            <a:endParaRPr lang="en-US" dirty="0">
              <a:solidFill>
                <a:srgbClr val="C00000"/>
              </a:solidFill>
            </a:endParaRPr>
          </a:p>
        </p:txBody>
      </p:sp>
    </p:spTree>
    <p:extLst>
      <p:ext uri="{BB962C8B-B14F-4D97-AF65-F5344CB8AC3E}">
        <p14:creationId xmlns:p14="http://schemas.microsoft.com/office/powerpoint/2010/main" val="22953681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9601200" cy="838200"/>
          </a:xfrm>
        </p:spPr>
        <p:txBody>
          <a:bodyPr>
            <a:normAutofit/>
          </a:bodyPr>
          <a:lstStyle/>
          <a:p>
            <a:r>
              <a:rPr lang="en-US" dirty="0" smtClean="0">
                <a:solidFill>
                  <a:srgbClr val="C00000"/>
                </a:solidFill>
              </a:rPr>
              <a:t>Introduction</a:t>
            </a:r>
            <a:endParaRPr lang="en-US" dirty="0">
              <a:solidFill>
                <a:srgbClr val="C00000"/>
              </a:solidFill>
            </a:endParaRPr>
          </a:p>
        </p:txBody>
      </p:sp>
      <p:sp>
        <p:nvSpPr>
          <p:cNvPr id="3" name="Content Placeholder 2"/>
          <p:cNvSpPr>
            <a:spLocks noGrp="1"/>
          </p:cNvSpPr>
          <p:nvPr>
            <p:ph idx="1"/>
          </p:nvPr>
        </p:nvSpPr>
        <p:spPr>
          <a:xfrm>
            <a:off x="1295400" y="838200"/>
            <a:ext cx="9867900" cy="5287963"/>
          </a:xfrm>
        </p:spPr>
        <p:txBody>
          <a:bodyPr>
            <a:normAutofit fontScale="25000" lnSpcReduction="20000"/>
          </a:bodyPr>
          <a:lstStyle/>
          <a:p>
            <a:pPr>
              <a:buClr>
                <a:srgbClr val="0000FF"/>
              </a:buClr>
              <a:buFont typeface="Wingdings" pitchFamily="2" charset="2"/>
              <a:buChar char="ü"/>
            </a:pPr>
            <a:r>
              <a:rPr lang="en-US" sz="8750" b="1" dirty="0">
                <a:solidFill>
                  <a:srgbClr val="6600FF"/>
                </a:solidFill>
              </a:rPr>
              <a:t>Random number </a:t>
            </a:r>
            <a:r>
              <a:rPr lang="en-US" sz="8750" dirty="0"/>
              <a:t>: an independent sample drawn from 0 and 1.</a:t>
            </a:r>
          </a:p>
          <a:p>
            <a:pPr>
              <a:buClr>
                <a:srgbClr val="0000FF"/>
              </a:buClr>
              <a:buFont typeface="Wingdings" pitchFamily="2" charset="2"/>
              <a:buChar char="ü"/>
            </a:pPr>
            <a:r>
              <a:rPr lang="en-US" sz="8750" b="1" dirty="0">
                <a:solidFill>
                  <a:srgbClr val="6600FF"/>
                </a:solidFill>
              </a:rPr>
              <a:t>Random Variate </a:t>
            </a:r>
            <a:r>
              <a:rPr lang="en-US" sz="8750" dirty="0"/>
              <a:t>: an independent sample drawn from  a given distribution.</a:t>
            </a:r>
          </a:p>
          <a:p>
            <a:pPr>
              <a:buClr>
                <a:srgbClr val="0000FF"/>
              </a:buClr>
              <a:buFont typeface="Wingdings" pitchFamily="2" charset="2"/>
              <a:buChar char="ü"/>
            </a:pPr>
            <a:r>
              <a:rPr lang="en-US" sz="8750" b="1" dirty="0">
                <a:solidFill>
                  <a:srgbClr val="6600FF"/>
                </a:solidFill>
              </a:rPr>
              <a:t>Random Variable : </a:t>
            </a:r>
            <a:r>
              <a:rPr lang="en-US" sz="8750" dirty="0"/>
              <a:t>an assignment rule of real numbers to experimental outcome.</a:t>
            </a:r>
          </a:p>
          <a:p>
            <a:pPr lvl="0">
              <a:buClr>
                <a:srgbClr val="0000FF"/>
              </a:buClr>
              <a:buFont typeface="Wingdings" pitchFamily="2" charset="2"/>
              <a:buChar char="ü"/>
            </a:pPr>
            <a:r>
              <a:rPr lang="en-US" sz="8750" b="1" dirty="0">
                <a:solidFill>
                  <a:srgbClr val="6600FF"/>
                </a:solidFill>
              </a:rPr>
              <a:t>Random number generation:  </a:t>
            </a:r>
            <a:r>
              <a:rPr lang="en-US" sz="8750" dirty="0"/>
              <a:t>Generation of random </a:t>
            </a:r>
            <a:r>
              <a:rPr lang="en-US" sz="8750" dirty="0" err="1"/>
              <a:t>variates</a:t>
            </a:r>
            <a:r>
              <a:rPr lang="en-US" sz="8750" dirty="0"/>
              <a:t> from uniform distribution within the interval [0, 1].</a:t>
            </a:r>
          </a:p>
          <a:p>
            <a:pPr>
              <a:buClr>
                <a:srgbClr val="0000FF"/>
              </a:buClr>
              <a:buFont typeface="Wingdings" pitchFamily="2" charset="2"/>
              <a:buChar char="ü"/>
            </a:pPr>
            <a:r>
              <a:rPr lang="en-US" sz="8750" b="1" dirty="0">
                <a:solidFill>
                  <a:srgbClr val="6600FF"/>
                </a:solidFill>
              </a:rPr>
              <a:t>Random variate generation: </a:t>
            </a:r>
            <a:r>
              <a:rPr lang="en-US" sz="8750" dirty="0"/>
              <a:t>Generation of random values from a desired probability distribution.</a:t>
            </a:r>
          </a:p>
          <a:p>
            <a:pPr>
              <a:buClr>
                <a:srgbClr val="0000FF"/>
              </a:buClr>
              <a:buFont typeface="Wingdings" pitchFamily="2" charset="2"/>
              <a:buChar char="ü"/>
            </a:pPr>
            <a:r>
              <a:rPr lang="en-US" sz="8750" dirty="0">
                <a:solidFill>
                  <a:srgbClr val="6600FF"/>
                </a:solidFill>
              </a:rPr>
              <a:t>A value randomly generated from a specified probability distribution is called a random variate</a:t>
            </a:r>
          </a:p>
          <a:p>
            <a:pPr>
              <a:buClr>
                <a:srgbClr val="0000FF"/>
              </a:buClr>
              <a:buFont typeface="Wingdings" pitchFamily="2" charset="2"/>
              <a:buChar char="ü"/>
            </a:pPr>
            <a:r>
              <a:rPr lang="en-US" sz="8750" dirty="0"/>
              <a:t>(</a:t>
            </a:r>
            <a:r>
              <a:rPr lang="en-US" sz="8750" dirty="0" err="1"/>
              <a:t>ie</a:t>
            </a:r>
            <a:r>
              <a:rPr lang="en-US" sz="8750" dirty="0"/>
              <a:t>) Generation of random variables with other distribution than the uniform one</a:t>
            </a:r>
          </a:p>
          <a:p>
            <a:pPr>
              <a:buClr>
                <a:srgbClr val="0000FF"/>
              </a:buClr>
              <a:buFont typeface="Wingdings" pitchFamily="2" charset="2"/>
              <a:buChar char="ü"/>
            </a:pPr>
            <a:r>
              <a:rPr lang="en-US" sz="8750" dirty="0">
                <a:solidFill>
                  <a:srgbClr val="6600FF"/>
                </a:solidFill>
              </a:rPr>
              <a:t>A random number is actually a random variate from a uniform (0,1) distribution.</a:t>
            </a:r>
          </a:p>
          <a:p>
            <a:pPr>
              <a:buClr>
                <a:srgbClr val="0000FF"/>
              </a:buClr>
              <a:buFont typeface="Wingdings" pitchFamily="2" charset="2"/>
              <a:buChar char="ü"/>
            </a:pPr>
            <a:r>
              <a:rPr lang="en-US" sz="8750" dirty="0"/>
              <a:t>The phrase “generating a random variate” refers to the process of obtaining an observation of a random variable from a desired distribution.</a:t>
            </a:r>
          </a:p>
          <a:p>
            <a:pPr>
              <a:buClr>
                <a:srgbClr val="0000FF"/>
              </a:buClr>
              <a:buFont typeface="Wingdings" pitchFamily="2" charset="2"/>
              <a:buChar char="ü"/>
            </a:pPr>
            <a:r>
              <a:rPr lang="en-US" sz="8750" dirty="0"/>
              <a:t>For example, a Random variate generator that satisfies the Poisson probability distribution generates random </a:t>
            </a:r>
            <a:r>
              <a:rPr lang="en-US" sz="8750" dirty="0" err="1"/>
              <a:t>variates</a:t>
            </a:r>
            <a:r>
              <a:rPr lang="en-US" sz="8750" dirty="0"/>
              <a:t> that satisfy the Poisson probability distribution. </a:t>
            </a:r>
          </a:p>
          <a:p>
            <a:pPr>
              <a:buNone/>
            </a:pPr>
            <a:endParaRPr lang="en-US" sz="8750" dirty="0"/>
          </a:p>
          <a:p>
            <a:endParaRPr lang="en-US" b="1" dirty="0"/>
          </a:p>
        </p:txBody>
      </p:sp>
    </p:spTree>
    <p:extLst>
      <p:ext uri="{BB962C8B-B14F-4D97-AF65-F5344CB8AC3E}">
        <p14:creationId xmlns:p14="http://schemas.microsoft.com/office/powerpoint/2010/main" val="19101831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F561B490-AC6E-4927-9393-130EF61F6489}" type="slidenum">
              <a:rPr lang="en-US"/>
              <a:pPr/>
              <a:t>52</a:t>
            </a:fld>
            <a:endParaRPr lang="en-US"/>
          </a:p>
        </p:txBody>
      </p:sp>
      <p:sp>
        <p:nvSpPr>
          <p:cNvPr id="4098" name="Rectangle 2"/>
          <p:cNvSpPr>
            <a:spLocks noGrp="1" noChangeArrowheads="1"/>
          </p:cNvSpPr>
          <p:nvPr>
            <p:ph type="title"/>
          </p:nvPr>
        </p:nvSpPr>
        <p:spPr>
          <a:xfrm>
            <a:off x="1295400" y="228600"/>
            <a:ext cx="9601200" cy="609600"/>
          </a:xfrm>
        </p:spPr>
        <p:txBody>
          <a:bodyPr>
            <a:normAutofit fontScale="90000"/>
          </a:bodyPr>
          <a:lstStyle/>
          <a:p>
            <a:r>
              <a:rPr lang="en-US" sz="3917" dirty="0">
                <a:solidFill>
                  <a:srgbClr val="C00000"/>
                </a:solidFill>
              </a:rPr>
              <a:t>Random-</a:t>
            </a:r>
            <a:r>
              <a:rPr lang="en-US" sz="3917" dirty="0" err="1">
                <a:solidFill>
                  <a:srgbClr val="C00000"/>
                </a:solidFill>
              </a:rPr>
              <a:t>Variate</a:t>
            </a:r>
            <a:r>
              <a:rPr lang="en-US" sz="3917" dirty="0">
                <a:solidFill>
                  <a:srgbClr val="C00000"/>
                </a:solidFill>
              </a:rPr>
              <a:t> Generation</a:t>
            </a:r>
          </a:p>
        </p:txBody>
      </p:sp>
      <p:sp>
        <p:nvSpPr>
          <p:cNvPr id="4099" name="Rectangle 3"/>
          <p:cNvSpPr>
            <a:spLocks noGrp="1" noChangeArrowheads="1"/>
          </p:cNvSpPr>
          <p:nvPr>
            <p:ph type="body" idx="1"/>
          </p:nvPr>
        </p:nvSpPr>
        <p:spPr>
          <a:xfrm>
            <a:off x="1295400" y="838200"/>
            <a:ext cx="9601200" cy="5287963"/>
          </a:xfrm>
        </p:spPr>
        <p:txBody>
          <a:bodyPr/>
          <a:lstStyle/>
          <a:p>
            <a:r>
              <a:rPr lang="en-US" sz="2000" dirty="0"/>
              <a:t>Here, we assume that the distributions (type and parameters) are already specified</a:t>
            </a:r>
          </a:p>
          <a:p>
            <a:pPr>
              <a:lnSpc>
                <a:spcPct val="90000"/>
              </a:lnSpc>
            </a:pPr>
            <a:r>
              <a:rPr lang="en-US" sz="2000" dirty="0"/>
              <a:t>The </a:t>
            </a:r>
            <a:r>
              <a:rPr lang="en-US" sz="2000" dirty="0">
                <a:solidFill>
                  <a:srgbClr val="C00000"/>
                </a:solidFill>
              </a:rPr>
              <a:t>basic ingredient </a:t>
            </a:r>
            <a:r>
              <a:rPr lang="en-US" sz="2000" dirty="0"/>
              <a:t>needed for </a:t>
            </a:r>
            <a:r>
              <a:rPr lang="en-US" sz="2000" i="1" dirty="0">
                <a:solidFill>
                  <a:srgbClr val="C00000"/>
                </a:solidFill>
              </a:rPr>
              <a:t>every</a:t>
            </a:r>
            <a:r>
              <a:rPr lang="en-US" sz="2000" dirty="0">
                <a:solidFill>
                  <a:srgbClr val="C00000"/>
                </a:solidFill>
              </a:rPr>
              <a:t> method </a:t>
            </a:r>
            <a:r>
              <a:rPr lang="en-US" sz="2000" dirty="0"/>
              <a:t>of generating random </a:t>
            </a:r>
            <a:r>
              <a:rPr lang="en-US" sz="2000" dirty="0" err="1"/>
              <a:t>variates</a:t>
            </a:r>
            <a:r>
              <a:rPr lang="en-US" sz="2000" dirty="0"/>
              <a:t> from </a:t>
            </a:r>
            <a:r>
              <a:rPr lang="en-US" sz="2000" i="1" dirty="0">
                <a:solidFill>
                  <a:srgbClr val="C00000"/>
                </a:solidFill>
              </a:rPr>
              <a:t>any</a:t>
            </a:r>
            <a:r>
              <a:rPr lang="en-US" sz="2000" dirty="0">
                <a:solidFill>
                  <a:srgbClr val="C00000"/>
                </a:solidFill>
              </a:rPr>
              <a:t> distribution is a source of </a:t>
            </a:r>
            <a:r>
              <a:rPr lang="en-US" sz="2000" i="1" dirty="0">
                <a:solidFill>
                  <a:srgbClr val="C00000"/>
                </a:solidFill>
              </a:rPr>
              <a:t>U(0,1)</a:t>
            </a:r>
            <a:r>
              <a:rPr lang="en-US" sz="2000" dirty="0">
                <a:solidFill>
                  <a:srgbClr val="C00000"/>
                </a:solidFill>
              </a:rPr>
              <a:t> random </a:t>
            </a:r>
            <a:r>
              <a:rPr lang="en-US" sz="2000" dirty="0" err="1">
                <a:solidFill>
                  <a:srgbClr val="C00000"/>
                </a:solidFill>
              </a:rPr>
              <a:t>variates</a:t>
            </a:r>
            <a:r>
              <a:rPr lang="en-US" sz="2000" dirty="0">
                <a:solidFill>
                  <a:srgbClr val="C00000"/>
                </a:solidFill>
              </a:rPr>
              <a:t>. </a:t>
            </a:r>
          </a:p>
          <a:p>
            <a:r>
              <a:rPr lang="en-US" sz="2000" dirty="0">
                <a:ea typeface="ＭＳ Ｐゴシック" pitchFamily="34" charset="-128"/>
              </a:rPr>
              <a:t>(</a:t>
            </a:r>
            <a:r>
              <a:rPr lang="en-US" sz="2000" dirty="0" err="1">
                <a:ea typeface="ＭＳ Ｐゴシック" pitchFamily="34" charset="-128"/>
              </a:rPr>
              <a:t>ie</a:t>
            </a:r>
            <a:r>
              <a:rPr lang="en-US" sz="2000" dirty="0">
                <a:ea typeface="ＭＳ Ｐゴシック" pitchFamily="34" charset="-128"/>
              </a:rPr>
              <a:t>) Given a series of uniform random numbers</a:t>
            </a:r>
          </a:p>
          <a:p>
            <a:r>
              <a:rPr lang="en-US" sz="2000" dirty="0">
                <a:ea typeface="ＭＳ Ｐゴシック" pitchFamily="34" charset="-128"/>
              </a:rPr>
              <a:t>How do we generate a sequence of random numbers from a specified probability distribution  - </a:t>
            </a:r>
            <a:r>
              <a:rPr lang="en-US" sz="2000" dirty="0" err="1">
                <a:ea typeface="ＭＳ Ｐゴシック" pitchFamily="34" charset="-128"/>
              </a:rPr>
              <a:t>Exponential,weibull</a:t>
            </a:r>
            <a:r>
              <a:rPr lang="en-US" sz="2000" dirty="0">
                <a:ea typeface="ＭＳ Ｐゴシック" pitchFamily="34" charset="-128"/>
              </a:rPr>
              <a:t> etc</a:t>
            </a:r>
          </a:p>
          <a:p>
            <a:pPr>
              <a:lnSpc>
                <a:spcPct val="90000"/>
              </a:lnSpc>
            </a:pPr>
            <a:endParaRPr lang="en-US" sz="2167" dirty="0">
              <a:solidFill>
                <a:srgbClr val="C00000"/>
              </a:solidFill>
              <a:latin typeface="Times New Roman" pitchFamily="18" charset="0"/>
            </a:endParaRPr>
          </a:p>
          <a:p>
            <a:endParaRPr lang="en-US" sz="2167" dirty="0"/>
          </a:p>
        </p:txBody>
      </p:sp>
      <p:sp>
        <p:nvSpPr>
          <p:cNvPr id="4100" name="Rectangle 4"/>
          <p:cNvSpPr>
            <a:spLocks noChangeArrowheads="1"/>
          </p:cNvSpPr>
          <p:nvPr/>
        </p:nvSpPr>
        <p:spPr bwMode="auto">
          <a:xfrm>
            <a:off x="2362200" y="3200400"/>
            <a:ext cx="2311400" cy="990600"/>
          </a:xfrm>
          <a:prstGeom prst="rect">
            <a:avLst/>
          </a:prstGeom>
          <a:solidFill>
            <a:srgbClr val="FFFF00"/>
          </a:solidFill>
          <a:ln w="9525">
            <a:solidFill>
              <a:schemeClr val="tx1"/>
            </a:solidFill>
            <a:miter lim="800000"/>
            <a:headEnd/>
            <a:tailEnd/>
          </a:ln>
          <a:effectLst/>
        </p:spPr>
        <p:txBody>
          <a:bodyPr wrap="none" lIns="100142" tIns="50071" rIns="100142" bIns="50071" anchor="ctr"/>
          <a:lstStyle/>
          <a:p>
            <a:pPr algn="ctr"/>
            <a:r>
              <a:rPr lang="en-US" sz="1667" b="1" dirty="0"/>
              <a:t>Generate Uniform </a:t>
            </a:r>
          </a:p>
          <a:p>
            <a:pPr algn="ctr"/>
            <a:r>
              <a:rPr lang="en-US" sz="1667" b="1" dirty="0"/>
              <a:t>random numbers</a:t>
            </a:r>
          </a:p>
        </p:txBody>
      </p:sp>
      <p:sp>
        <p:nvSpPr>
          <p:cNvPr id="4102" name="Line 6"/>
          <p:cNvSpPr>
            <a:spLocks noChangeShapeType="1"/>
          </p:cNvSpPr>
          <p:nvPr/>
        </p:nvSpPr>
        <p:spPr bwMode="auto">
          <a:xfrm>
            <a:off x="4673600" y="3733800"/>
            <a:ext cx="889000" cy="0"/>
          </a:xfrm>
          <a:prstGeom prst="line">
            <a:avLst/>
          </a:prstGeom>
          <a:noFill/>
          <a:ln w="9525">
            <a:solidFill>
              <a:schemeClr val="tx1"/>
            </a:solidFill>
            <a:round/>
            <a:headEnd/>
            <a:tailEnd type="triangle" w="med" len="med"/>
          </a:ln>
          <a:effectLst/>
        </p:spPr>
        <p:txBody>
          <a:bodyPr lIns="100142" tIns="50071" rIns="100142" bIns="50071"/>
          <a:lstStyle/>
          <a:p>
            <a:endParaRPr lang="en-US" sz="1500"/>
          </a:p>
        </p:txBody>
      </p:sp>
      <p:sp>
        <p:nvSpPr>
          <p:cNvPr id="4103" name="Rectangle 7"/>
          <p:cNvSpPr>
            <a:spLocks noChangeArrowheads="1"/>
          </p:cNvSpPr>
          <p:nvPr/>
        </p:nvSpPr>
        <p:spPr bwMode="auto">
          <a:xfrm>
            <a:off x="5562600" y="3200400"/>
            <a:ext cx="2133600" cy="990600"/>
          </a:xfrm>
          <a:prstGeom prst="rect">
            <a:avLst/>
          </a:prstGeom>
          <a:solidFill>
            <a:schemeClr val="accent1"/>
          </a:solidFill>
          <a:ln w="9525">
            <a:solidFill>
              <a:schemeClr val="tx1"/>
            </a:solidFill>
            <a:miter lim="800000"/>
            <a:headEnd/>
            <a:tailEnd/>
          </a:ln>
          <a:effectLst/>
        </p:spPr>
        <p:txBody>
          <a:bodyPr wrap="none" lIns="100142" tIns="50071" rIns="100142" bIns="50071" anchor="ctr"/>
          <a:lstStyle/>
          <a:p>
            <a:pPr algn="ctr"/>
            <a:r>
              <a:rPr lang="en-US" sz="1667" b="1" dirty="0">
                <a:solidFill>
                  <a:srgbClr val="FF0000"/>
                </a:solidFill>
              </a:rPr>
              <a:t>Apply transform</a:t>
            </a:r>
          </a:p>
          <a:p>
            <a:pPr algn="ctr"/>
            <a:r>
              <a:rPr lang="en-US" sz="1667" b="1" dirty="0">
                <a:solidFill>
                  <a:srgbClr val="FF0000"/>
                </a:solidFill>
              </a:rPr>
              <a:t>to obtain desired</a:t>
            </a:r>
          </a:p>
          <a:p>
            <a:pPr algn="ctr"/>
            <a:r>
              <a:rPr lang="en-US" sz="1667" b="1" dirty="0">
                <a:solidFill>
                  <a:srgbClr val="FF0000"/>
                </a:solidFill>
              </a:rPr>
              <a:t>distribution</a:t>
            </a:r>
            <a:r>
              <a:rPr lang="en-US" sz="1500" dirty="0">
                <a:solidFill>
                  <a:srgbClr val="FF0000"/>
                </a:solidFill>
              </a:rPr>
              <a:t> </a:t>
            </a:r>
          </a:p>
        </p:txBody>
      </p:sp>
      <p:sp>
        <p:nvSpPr>
          <p:cNvPr id="4105" name="Line 9"/>
          <p:cNvSpPr>
            <a:spLocks noChangeShapeType="1"/>
          </p:cNvSpPr>
          <p:nvPr/>
        </p:nvSpPr>
        <p:spPr bwMode="auto">
          <a:xfrm>
            <a:off x="7607300" y="3733800"/>
            <a:ext cx="889000" cy="0"/>
          </a:xfrm>
          <a:prstGeom prst="line">
            <a:avLst/>
          </a:prstGeom>
          <a:noFill/>
          <a:ln w="9525">
            <a:solidFill>
              <a:schemeClr val="tx1"/>
            </a:solidFill>
            <a:round/>
            <a:headEnd/>
            <a:tailEnd type="triangle" w="med" len="med"/>
          </a:ln>
          <a:effectLst/>
        </p:spPr>
        <p:txBody>
          <a:bodyPr lIns="100142" tIns="50071" rIns="100142" bIns="50071"/>
          <a:lstStyle/>
          <a:p>
            <a:endParaRPr lang="en-US" sz="1500"/>
          </a:p>
        </p:txBody>
      </p:sp>
      <p:sp>
        <p:nvSpPr>
          <p:cNvPr id="4106" name="Text Box 10"/>
          <p:cNvSpPr txBox="1">
            <a:spLocks noChangeArrowheads="1"/>
          </p:cNvSpPr>
          <p:nvPr/>
        </p:nvSpPr>
        <p:spPr bwMode="auto">
          <a:xfrm>
            <a:off x="7785100" y="3374573"/>
            <a:ext cx="3698122" cy="716673"/>
          </a:xfrm>
          <a:prstGeom prst="rect">
            <a:avLst/>
          </a:prstGeom>
          <a:noFill/>
          <a:ln w="9525">
            <a:noFill/>
            <a:miter lim="800000"/>
            <a:headEnd/>
            <a:tailEnd/>
          </a:ln>
          <a:effectLst/>
        </p:spPr>
        <p:txBody>
          <a:bodyPr wrap="square" lIns="100142" tIns="50071" rIns="100142" bIns="50071">
            <a:spAutoFit/>
          </a:bodyPr>
          <a:lstStyle/>
          <a:p>
            <a:r>
              <a:rPr lang="en-US" sz="2000" dirty="0"/>
              <a:t>Random numbers with</a:t>
            </a:r>
          </a:p>
          <a:p>
            <a:r>
              <a:rPr lang="en-US" sz="2000" dirty="0"/>
              <a:t>desired arbitrary distribution</a:t>
            </a:r>
          </a:p>
        </p:txBody>
      </p:sp>
    </p:spTree>
    <p:extLst>
      <p:ext uri="{BB962C8B-B14F-4D97-AF65-F5344CB8AC3E}">
        <p14:creationId xmlns:p14="http://schemas.microsoft.com/office/powerpoint/2010/main" val="13344732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vert="horz" wrap="square" lIns="100838" tIns="50419" rIns="100838" bIns="50419" numCol="1" rtlCol="0" anchor="ctr" anchorCtr="0" compatLnSpc="1">
            <a:prstTxWarp prst="textNoShape">
              <a:avLst/>
            </a:prstTxWarp>
            <a:normAutofit/>
          </a:bodyPr>
          <a:lstStyle/>
          <a:p>
            <a:r>
              <a:rPr lang="en-US" altLang="ko-KR" dirty="0">
                <a:solidFill>
                  <a:srgbClr val="C00000"/>
                </a:solidFill>
                <a:ea typeface="굴림" charset="-127"/>
              </a:rPr>
              <a:t>Random Variate Generation (cont.)</a:t>
            </a:r>
          </a:p>
        </p:txBody>
      </p:sp>
      <p:sp>
        <p:nvSpPr>
          <p:cNvPr id="6147" name="Rectangle 3"/>
          <p:cNvSpPr>
            <a:spLocks noGrp="1" noChangeArrowheads="1"/>
          </p:cNvSpPr>
          <p:nvPr>
            <p:ph type="body" idx="1"/>
          </p:nvPr>
        </p:nvSpPr>
        <p:spPr>
          <a:xfrm>
            <a:off x="1384300" y="1752600"/>
            <a:ext cx="9779000" cy="4114800"/>
          </a:xfrm>
          <a:noFill/>
          <a:ln/>
        </p:spPr>
        <p:txBody>
          <a:bodyPr vert="horz" wrap="square" lIns="100838" tIns="50419" rIns="100838" bIns="50419" numCol="1" rtlCol="0" anchor="t" anchorCtr="0" compatLnSpc="1">
            <a:prstTxWarp prst="textNoShape">
              <a:avLst/>
            </a:prstTxWarp>
            <a:normAutofit fontScale="92500" lnSpcReduction="10000"/>
          </a:bodyPr>
          <a:lstStyle/>
          <a:p>
            <a:pPr>
              <a:lnSpc>
                <a:spcPct val="90000"/>
              </a:lnSpc>
              <a:buFontTx/>
              <a:buNone/>
            </a:pPr>
            <a:r>
              <a:rPr lang="en-US" altLang="ko-KR" sz="3083" dirty="0">
                <a:ea typeface="굴림" charset="-127"/>
              </a:rPr>
              <a:t>All these techniques assume that a source of uniform (0, 1) random numbers is available; R</a:t>
            </a:r>
            <a:r>
              <a:rPr lang="en-US" altLang="ko-KR" sz="3083" baseline="-25000" dirty="0">
                <a:ea typeface="굴림" charset="-127"/>
              </a:rPr>
              <a:t>1</a:t>
            </a:r>
            <a:r>
              <a:rPr lang="en-US" altLang="ko-KR" sz="3083" dirty="0">
                <a:ea typeface="굴림" charset="-127"/>
              </a:rPr>
              <a:t>, R</a:t>
            </a:r>
            <a:r>
              <a:rPr lang="en-US" altLang="ko-KR" sz="3083" baseline="-25000" dirty="0">
                <a:ea typeface="굴림" charset="-127"/>
              </a:rPr>
              <a:t>2</a:t>
            </a:r>
            <a:r>
              <a:rPr lang="en-US" altLang="ko-KR" sz="3083" dirty="0">
                <a:ea typeface="굴림" charset="-127"/>
              </a:rPr>
              <a:t>,..., where each </a:t>
            </a:r>
            <a:r>
              <a:rPr lang="en-US" altLang="ko-KR" sz="3083" dirty="0" err="1">
                <a:ea typeface="굴림" charset="-127"/>
              </a:rPr>
              <a:t>R</a:t>
            </a:r>
            <a:r>
              <a:rPr lang="en-US" altLang="ko-KR" sz="3083" baseline="-25000" dirty="0" err="1">
                <a:ea typeface="굴림" charset="-127"/>
              </a:rPr>
              <a:t>i</a:t>
            </a:r>
            <a:r>
              <a:rPr lang="en-US" altLang="ko-KR" sz="3083" dirty="0">
                <a:ea typeface="굴림" charset="-127"/>
              </a:rPr>
              <a:t> has:</a:t>
            </a:r>
          </a:p>
          <a:p>
            <a:pPr>
              <a:lnSpc>
                <a:spcPct val="90000"/>
              </a:lnSpc>
              <a:buFontTx/>
              <a:buNone/>
            </a:pPr>
            <a:r>
              <a:rPr lang="en-US" altLang="ko-KR" sz="3083" dirty="0">
                <a:ea typeface="굴림" charset="-127"/>
              </a:rPr>
              <a:t>				</a:t>
            </a:r>
            <a:r>
              <a:rPr lang="en-US" altLang="ko-KR" sz="3083" dirty="0">
                <a:latin typeface="Symbol" pitchFamily="18" charset="2"/>
                <a:ea typeface="굴림" charset="-127"/>
              </a:rPr>
              <a:t>ì</a:t>
            </a:r>
            <a:r>
              <a:rPr lang="en-US" altLang="ko-KR" sz="3083" dirty="0">
                <a:ea typeface="굴림" charset="-127"/>
              </a:rPr>
              <a:t>1 ,   0 </a:t>
            </a:r>
            <a:r>
              <a:rPr lang="en-US" altLang="ko-KR" sz="3083" dirty="0">
                <a:latin typeface="Symbol" pitchFamily="18" charset="2"/>
                <a:ea typeface="굴림" charset="-127"/>
              </a:rPr>
              <a:t>£ </a:t>
            </a:r>
            <a:r>
              <a:rPr lang="en-US" altLang="ko-KR" sz="3083" dirty="0">
                <a:ea typeface="굴림" charset="-127"/>
              </a:rPr>
              <a:t>x </a:t>
            </a:r>
            <a:r>
              <a:rPr lang="en-US" altLang="ko-KR" sz="3083" dirty="0">
                <a:latin typeface="Symbol" pitchFamily="18" charset="2"/>
                <a:ea typeface="굴림" charset="-127"/>
              </a:rPr>
              <a:t>£ </a:t>
            </a:r>
            <a:r>
              <a:rPr lang="en-US" altLang="ko-KR" sz="3083" dirty="0">
                <a:ea typeface="굴림" charset="-127"/>
              </a:rPr>
              <a:t>1</a:t>
            </a:r>
          </a:p>
          <a:p>
            <a:pPr>
              <a:lnSpc>
                <a:spcPct val="50000"/>
              </a:lnSpc>
              <a:buFontTx/>
              <a:buNone/>
            </a:pPr>
            <a:r>
              <a:rPr lang="en-US" altLang="ko-KR" sz="3083" dirty="0">
                <a:ea typeface="굴림" charset="-127"/>
              </a:rPr>
              <a:t>		pdf: </a:t>
            </a:r>
            <a:r>
              <a:rPr lang="en-US" altLang="ko-KR" sz="3083" dirty="0" err="1">
                <a:ea typeface="굴림" charset="-127"/>
              </a:rPr>
              <a:t>f</a:t>
            </a:r>
            <a:r>
              <a:rPr lang="en-US" altLang="ko-KR" sz="3083" baseline="-25000" dirty="0" err="1">
                <a:ea typeface="굴림" charset="-127"/>
              </a:rPr>
              <a:t>R</a:t>
            </a:r>
            <a:r>
              <a:rPr lang="en-US" altLang="ko-KR" sz="3083" dirty="0">
                <a:ea typeface="굴림" charset="-127"/>
              </a:rPr>
              <a:t>(x) = 	</a:t>
            </a:r>
            <a:r>
              <a:rPr lang="en-US" altLang="ko-KR" sz="3083" dirty="0">
                <a:latin typeface="Symbol" pitchFamily="18" charset="2"/>
                <a:ea typeface="굴림" charset="-127"/>
              </a:rPr>
              <a:t>í</a:t>
            </a:r>
          </a:p>
          <a:p>
            <a:pPr>
              <a:lnSpc>
                <a:spcPct val="60000"/>
              </a:lnSpc>
              <a:buFontTx/>
              <a:buNone/>
            </a:pPr>
            <a:r>
              <a:rPr lang="en-US" altLang="ko-KR" sz="3083" dirty="0">
                <a:latin typeface="Symbol" pitchFamily="18" charset="2"/>
                <a:ea typeface="굴림" charset="-127"/>
              </a:rPr>
              <a:t>				î</a:t>
            </a:r>
            <a:r>
              <a:rPr lang="en-US" altLang="ko-KR" sz="3083" dirty="0">
                <a:ea typeface="굴림" charset="-127"/>
              </a:rPr>
              <a:t>0 ,   otherwise	 	</a:t>
            </a:r>
          </a:p>
          <a:p>
            <a:pPr>
              <a:lnSpc>
                <a:spcPct val="60000"/>
              </a:lnSpc>
              <a:buFontTx/>
              <a:buNone/>
            </a:pPr>
            <a:r>
              <a:rPr lang="en-US" altLang="ko-KR" sz="3083" dirty="0">
                <a:ea typeface="굴림" charset="-127"/>
              </a:rPr>
              <a:t>and</a:t>
            </a:r>
          </a:p>
          <a:p>
            <a:pPr>
              <a:lnSpc>
                <a:spcPct val="90000"/>
              </a:lnSpc>
              <a:buFontTx/>
              <a:buNone/>
            </a:pPr>
            <a:r>
              <a:rPr lang="en-US" altLang="ko-KR" sz="3083" dirty="0">
                <a:ea typeface="굴림" charset="-127"/>
              </a:rPr>
              <a:t>				</a:t>
            </a:r>
            <a:r>
              <a:rPr lang="en-US" altLang="ko-KR" sz="3083" dirty="0">
                <a:latin typeface="Symbol" pitchFamily="18" charset="2"/>
                <a:ea typeface="굴림" charset="-127"/>
              </a:rPr>
              <a:t>ì</a:t>
            </a:r>
            <a:r>
              <a:rPr lang="en-US" altLang="ko-KR" sz="3083" dirty="0">
                <a:ea typeface="굴림" charset="-127"/>
              </a:rPr>
              <a:t>0 ,   x &lt; 0</a:t>
            </a:r>
          </a:p>
          <a:p>
            <a:pPr>
              <a:lnSpc>
                <a:spcPct val="50000"/>
              </a:lnSpc>
              <a:buFontTx/>
              <a:buNone/>
            </a:pPr>
            <a:r>
              <a:rPr lang="en-US" altLang="ko-KR" sz="3083" dirty="0">
                <a:ea typeface="굴림" charset="-127"/>
              </a:rPr>
              <a:t>		cdf: F</a:t>
            </a:r>
            <a:r>
              <a:rPr lang="en-US" altLang="ko-KR" sz="3083" baseline="-25000" dirty="0">
                <a:ea typeface="굴림" charset="-127"/>
              </a:rPr>
              <a:t>R</a:t>
            </a:r>
            <a:r>
              <a:rPr lang="en-US" altLang="ko-KR" sz="3083" dirty="0">
                <a:ea typeface="굴림" charset="-127"/>
              </a:rPr>
              <a:t>(x) = 	</a:t>
            </a:r>
            <a:r>
              <a:rPr lang="en-US" altLang="ko-KR" sz="3083" dirty="0">
                <a:latin typeface="Symbol" pitchFamily="18" charset="2"/>
                <a:ea typeface="굴림" charset="-127"/>
              </a:rPr>
              <a:t>í</a:t>
            </a:r>
            <a:r>
              <a:rPr lang="en-US" altLang="ko-KR" sz="3083" dirty="0">
                <a:ea typeface="굴림" charset="-127"/>
              </a:rPr>
              <a:t>x</a:t>
            </a:r>
            <a:r>
              <a:rPr lang="en-US" altLang="ko-KR" sz="3083" dirty="0">
                <a:latin typeface="Symbol" pitchFamily="18" charset="2"/>
                <a:ea typeface="굴림" charset="-127"/>
              </a:rPr>
              <a:t> ,   </a:t>
            </a:r>
            <a:r>
              <a:rPr lang="en-US" altLang="ko-KR" sz="3083" dirty="0">
                <a:ea typeface="굴림" charset="-127"/>
              </a:rPr>
              <a:t>0 </a:t>
            </a:r>
            <a:r>
              <a:rPr lang="en-US" altLang="ko-KR" sz="3083" dirty="0">
                <a:latin typeface="Symbol" pitchFamily="18" charset="2"/>
                <a:ea typeface="굴림" charset="-127"/>
              </a:rPr>
              <a:t>£ </a:t>
            </a:r>
            <a:r>
              <a:rPr lang="en-US" altLang="ko-KR" sz="3083" dirty="0">
                <a:ea typeface="굴림" charset="-127"/>
              </a:rPr>
              <a:t>x </a:t>
            </a:r>
            <a:r>
              <a:rPr lang="en-US" altLang="ko-KR" sz="3083" dirty="0">
                <a:latin typeface="Symbol" pitchFamily="18" charset="2"/>
                <a:ea typeface="굴림" charset="-127"/>
              </a:rPr>
              <a:t>£ </a:t>
            </a:r>
            <a:r>
              <a:rPr lang="en-US" altLang="ko-KR" sz="3083" dirty="0">
                <a:ea typeface="굴림" charset="-127"/>
              </a:rPr>
              <a:t>1</a:t>
            </a:r>
            <a:endParaRPr lang="en-US" altLang="ko-KR" sz="3083" dirty="0">
              <a:latin typeface="Symbol" pitchFamily="18" charset="2"/>
              <a:ea typeface="굴림" charset="-127"/>
            </a:endParaRPr>
          </a:p>
          <a:p>
            <a:pPr>
              <a:lnSpc>
                <a:spcPct val="60000"/>
              </a:lnSpc>
              <a:buFontTx/>
              <a:buNone/>
            </a:pPr>
            <a:r>
              <a:rPr lang="en-US" altLang="ko-KR" sz="3083" dirty="0">
                <a:latin typeface="Symbol" pitchFamily="18" charset="2"/>
                <a:ea typeface="굴림" charset="-127"/>
              </a:rPr>
              <a:t>				î</a:t>
            </a:r>
            <a:r>
              <a:rPr lang="en-US" altLang="ko-KR" sz="3083" dirty="0">
                <a:ea typeface="굴림" charset="-127"/>
              </a:rPr>
              <a:t>1 ,   x &gt; 1</a:t>
            </a:r>
          </a:p>
          <a:p>
            <a:pPr>
              <a:lnSpc>
                <a:spcPct val="90000"/>
              </a:lnSpc>
              <a:buFontTx/>
              <a:buNone/>
            </a:pPr>
            <a:r>
              <a:rPr lang="en-US" altLang="ko-KR" sz="3083" dirty="0">
                <a:ea typeface="굴림" charset="-127"/>
              </a:rPr>
              <a:t>Note: The random variable may be either discrete or continuous.</a:t>
            </a:r>
          </a:p>
        </p:txBody>
      </p:sp>
    </p:spTree>
    <p:extLst>
      <p:ext uri="{BB962C8B-B14F-4D97-AF65-F5344CB8AC3E}">
        <p14:creationId xmlns:p14="http://schemas.microsoft.com/office/powerpoint/2010/main" val="3034772161"/>
      </p:ext>
    </p:extLst>
  </p:cSld>
  <p:clrMapOvr>
    <a:masterClrMapping/>
  </p:clrMapOvr>
  <p:transition>
    <p:zoom dir="in"/>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9601200" cy="762000"/>
          </a:xfrm>
        </p:spPr>
        <p:txBody>
          <a:bodyPr/>
          <a:lstStyle/>
          <a:p>
            <a:r>
              <a:rPr lang="en-US" dirty="0" smtClean="0">
                <a:solidFill>
                  <a:srgbClr val="C00000"/>
                </a:solidFill>
              </a:rPr>
              <a:t>Inverse Transform Technique</a:t>
            </a:r>
            <a:endParaRPr lang="en-US" dirty="0">
              <a:solidFill>
                <a:srgbClr val="C00000"/>
              </a:solidFill>
            </a:endParaRPr>
          </a:p>
        </p:txBody>
      </p:sp>
      <p:sp>
        <p:nvSpPr>
          <p:cNvPr id="3" name="Content Placeholder 2"/>
          <p:cNvSpPr>
            <a:spLocks noGrp="1"/>
          </p:cNvSpPr>
          <p:nvPr>
            <p:ph idx="1"/>
          </p:nvPr>
        </p:nvSpPr>
        <p:spPr>
          <a:xfrm>
            <a:off x="1117600" y="1066800"/>
            <a:ext cx="9956800" cy="5059363"/>
          </a:xfrm>
        </p:spPr>
        <p:txBody>
          <a:bodyPr>
            <a:normAutofit fontScale="62500" lnSpcReduction="20000"/>
          </a:bodyPr>
          <a:lstStyle/>
          <a:p>
            <a:pPr marL="100138" defTabSz="445058">
              <a:buClr>
                <a:srgbClr val="0000FF"/>
              </a:buClr>
              <a:buFont typeface="Wingdings" pitchFamily="2" charset="2"/>
              <a:buChar char="ü"/>
            </a:pPr>
            <a:r>
              <a:rPr lang="en-US" sz="3833" dirty="0"/>
              <a:t>The inverse transform technique can be used to sample from the exponential, the </a:t>
            </a:r>
            <a:r>
              <a:rPr lang="en-US" sz="3833" dirty="0" err="1"/>
              <a:t>Weibull</a:t>
            </a:r>
            <a:r>
              <a:rPr lang="en-US" sz="3833" dirty="0"/>
              <a:t> and the uniform distributions, and empirical distribution.</a:t>
            </a:r>
          </a:p>
          <a:p>
            <a:pPr marL="100138" defTabSz="445058">
              <a:buClr>
                <a:srgbClr val="0000FF"/>
              </a:buClr>
              <a:buFont typeface="Wingdings" pitchFamily="2" charset="2"/>
              <a:buChar char="ü"/>
            </a:pPr>
            <a:r>
              <a:rPr lang="en-US" sz="3833" dirty="0"/>
              <a:t>Additionally, it is the underlying principle for sampling from a wide variety of discrete distributions.</a:t>
            </a:r>
          </a:p>
          <a:p>
            <a:pPr marL="100138" defTabSz="445058">
              <a:buNone/>
            </a:pPr>
            <a:r>
              <a:rPr lang="en-US" sz="3833" dirty="0"/>
              <a:t>A step by step procedure for the inverse transform techniques, illustrated by the exponential distribution, is as follows:</a:t>
            </a:r>
          </a:p>
          <a:p>
            <a:pPr>
              <a:buNone/>
            </a:pPr>
            <a:r>
              <a:rPr lang="en-US" sz="3833" u="sng" dirty="0"/>
              <a:t>Inverse transform method</a:t>
            </a:r>
            <a:r>
              <a:rPr lang="en-US" sz="3833" dirty="0"/>
              <a:t>:</a:t>
            </a:r>
          </a:p>
          <a:p>
            <a:pPr>
              <a:buNone/>
            </a:pPr>
            <a:r>
              <a:rPr lang="en-US" sz="3833" dirty="0"/>
              <a:t>Step 1 – compute </a:t>
            </a:r>
            <a:r>
              <a:rPr lang="en-US" sz="3833" i="1" dirty="0"/>
              <a:t>cdf</a:t>
            </a:r>
            <a:r>
              <a:rPr lang="en-US" sz="3833" dirty="0"/>
              <a:t> of the desired random variable </a:t>
            </a:r>
            <a:r>
              <a:rPr lang="en-US" sz="3833" i="1" dirty="0"/>
              <a:t>X</a:t>
            </a:r>
          </a:p>
          <a:p>
            <a:pPr>
              <a:buNone/>
            </a:pPr>
            <a:r>
              <a:rPr lang="en-US" sz="3833" dirty="0"/>
              <a:t>Step 2 – Set F(</a:t>
            </a:r>
            <a:r>
              <a:rPr lang="en-US" sz="3833" i="1" dirty="0"/>
              <a:t>X</a:t>
            </a:r>
            <a:r>
              <a:rPr lang="en-US" sz="3833" dirty="0"/>
              <a:t>) = </a:t>
            </a:r>
            <a:r>
              <a:rPr lang="en-US" sz="3833" i="1" dirty="0"/>
              <a:t>R </a:t>
            </a:r>
            <a:r>
              <a:rPr lang="en-US" sz="3833" dirty="0"/>
              <a:t>where</a:t>
            </a:r>
            <a:r>
              <a:rPr lang="en-US" sz="3833" i="1" dirty="0"/>
              <a:t> R</a:t>
            </a:r>
            <a:r>
              <a:rPr lang="en-US" sz="3833" dirty="0"/>
              <a:t> is a random number ~U[0,1)</a:t>
            </a:r>
          </a:p>
          <a:p>
            <a:pPr>
              <a:buNone/>
            </a:pPr>
            <a:r>
              <a:rPr lang="en-US" sz="3833" dirty="0"/>
              <a:t>Step 3 – Solve F(</a:t>
            </a:r>
            <a:r>
              <a:rPr lang="en-US" sz="3833" i="1" dirty="0"/>
              <a:t>X</a:t>
            </a:r>
            <a:r>
              <a:rPr lang="en-US" sz="3833" dirty="0"/>
              <a:t>) = </a:t>
            </a:r>
            <a:r>
              <a:rPr lang="en-US" sz="3833" i="1" dirty="0"/>
              <a:t>R </a:t>
            </a:r>
            <a:r>
              <a:rPr lang="en-US" sz="3833" dirty="0"/>
              <a:t>for </a:t>
            </a:r>
            <a:r>
              <a:rPr lang="en-US" sz="3833" i="1" dirty="0"/>
              <a:t>X</a:t>
            </a:r>
            <a:r>
              <a:rPr lang="en-US" sz="3833" dirty="0"/>
              <a:t> in terms of </a:t>
            </a:r>
            <a:r>
              <a:rPr lang="en-US" sz="3833" i="1" dirty="0"/>
              <a:t>R.  X = </a:t>
            </a:r>
            <a:r>
              <a:rPr lang="en-US" sz="3833" dirty="0"/>
              <a:t>F</a:t>
            </a:r>
            <a:r>
              <a:rPr lang="en-US" sz="3833" baseline="30000" dirty="0"/>
              <a:t>-1</a:t>
            </a:r>
            <a:r>
              <a:rPr lang="en-US" sz="3833" dirty="0"/>
              <a:t>(</a:t>
            </a:r>
            <a:r>
              <a:rPr lang="en-US" sz="3833" i="1" dirty="0"/>
              <a:t>R</a:t>
            </a:r>
            <a:r>
              <a:rPr lang="en-US" sz="3833" dirty="0"/>
              <a:t>).</a:t>
            </a:r>
            <a:endParaRPr lang="en-US" sz="3833" i="1" dirty="0"/>
          </a:p>
          <a:p>
            <a:pPr>
              <a:buNone/>
            </a:pPr>
            <a:r>
              <a:rPr lang="en-US" sz="3833" dirty="0"/>
              <a:t>Step 4 – Generate random numbers </a:t>
            </a:r>
            <a:r>
              <a:rPr lang="en-US" sz="3833" i="1" dirty="0" err="1"/>
              <a:t>R</a:t>
            </a:r>
            <a:r>
              <a:rPr lang="en-US" sz="3833" baseline="-25000" dirty="0" err="1"/>
              <a:t>i</a:t>
            </a:r>
            <a:r>
              <a:rPr lang="en-US" sz="3833" dirty="0"/>
              <a:t> and compute desired random </a:t>
            </a:r>
            <a:r>
              <a:rPr lang="en-US" sz="3833" dirty="0" err="1"/>
              <a:t>variates</a:t>
            </a:r>
            <a:r>
              <a:rPr lang="en-US" sz="3833" dirty="0"/>
              <a:t>:</a:t>
            </a:r>
          </a:p>
          <a:p>
            <a:pPr>
              <a:buNone/>
            </a:pPr>
            <a:r>
              <a:rPr lang="en-US" sz="3833" dirty="0"/>
              <a:t>			</a:t>
            </a:r>
            <a:r>
              <a:rPr lang="en-US" sz="3833" i="1" dirty="0"/>
              <a:t>X</a:t>
            </a:r>
            <a:r>
              <a:rPr lang="en-US" sz="3833" i="1" baseline="-25000" dirty="0"/>
              <a:t>i</a:t>
            </a:r>
            <a:r>
              <a:rPr lang="en-US" sz="3833" i="1" dirty="0"/>
              <a:t> = </a:t>
            </a:r>
            <a:r>
              <a:rPr lang="en-US" sz="3833" dirty="0"/>
              <a:t>F</a:t>
            </a:r>
            <a:r>
              <a:rPr lang="en-US" sz="3833" baseline="30000" dirty="0"/>
              <a:t>-1</a:t>
            </a:r>
            <a:r>
              <a:rPr lang="en-US" sz="3833" dirty="0"/>
              <a:t>(</a:t>
            </a:r>
            <a:r>
              <a:rPr lang="en-US" sz="3833" i="1" dirty="0" err="1"/>
              <a:t>R</a:t>
            </a:r>
            <a:r>
              <a:rPr lang="en-US" sz="3833" i="1" baseline="-25000" dirty="0" err="1"/>
              <a:t>i</a:t>
            </a:r>
            <a:r>
              <a:rPr lang="en-US" sz="3833" dirty="0"/>
              <a:t>)</a:t>
            </a:r>
          </a:p>
          <a:p>
            <a:pPr defTabSz="445058"/>
            <a:endParaRPr lang="en-US" dirty="0" smtClean="0"/>
          </a:p>
          <a:p>
            <a:endParaRPr lang="en-US" dirty="0"/>
          </a:p>
        </p:txBody>
      </p:sp>
    </p:spTree>
    <p:extLst>
      <p:ext uri="{BB962C8B-B14F-4D97-AF65-F5344CB8AC3E}">
        <p14:creationId xmlns:p14="http://schemas.microsoft.com/office/powerpoint/2010/main" val="27613776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C311E0E-5AD4-4B0A-8E79-AE7667621AE2}" type="slidenum">
              <a:rPr lang="en-US" smtClean="0"/>
              <a:pPr>
                <a:defRPr/>
              </a:pPr>
              <a:t>55</a:t>
            </a:fld>
            <a:endParaRPr lang="en-US"/>
          </a:p>
        </p:txBody>
      </p:sp>
      <p:grpSp>
        <p:nvGrpSpPr>
          <p:cNvPr id="5" name="Group 3"/>
          <p:cNvGrpSpPr>
            <a:grpSpLocks/>
          </p:cNvGrpSpPr>
          <p:nvPr/>
        </p:nvGrpSpPr>
        <p:grpSpPr bwMode="auto">
          <a:xfrm>
            <a:off x="1333499" y="1587501"/>
            <a:ext cx="7423453" cy="3825369"/>
            <a:chOff x="432" y="1200"/>
            <a:chExt cx="4944" cy="2636"/>
          </a:xfrm>
        </p:grpSpPr>
        <p:sp>
          <p:nvSpPr>
            <p:cNvPr id="6" name="Rectangle 4"/>
            <p:cNvSpPr>
              <a:spLocks noChangeArrowheads="1"/>
            </p:cNvSpPr>
            <p:nvPr/>
          </p:nvSpPr>
          <p:spPr bwMode="auto">
            <a:xfrm>
              <a:off x="432" y="1200"/>
              <a:ext cx="4944" cy="2636"/>
            </a:xfrm>
            <a:prstGeom prst="rect">
              <a:avLst/>
            </a:prstGeom>
            <a:noFill/>
            <a:ln w="9525">
              <a:noFill/>
              <a:miter lim="800000"/>
              <a:headEnd/>
              <a:tailEnd/>
            </a:ln>
            <a:effectLst/>
          </p:spPr>
          <p:txBody>
            <a:bodyPr>
              <a:spAutoFit/>
            </a:bodyPr>
            <a:lstStyle/>
            <a:p>
              <a:pPr lvl="1" eaLnBrk="0" hangingPunct="0"/>
              <a:r>
                <a:rPr lang="en-US" altLang="ko-KR" sz="2333" dirty="0">
                  <a:ea typeface="굴림" charset="-127"/>
                </a:rPr>
                <a:t>The </a:t>
              </a:r>
              <a:r>
                <a:rPr lang="en-US" altLang="ko-KR" sz="2333" dirty="0" err="1">
                  <a:ea typeface="굴림" charset="-127"/>
                </a:rPr>
                <a:t>pdf</a:t>
              </a:r>
              <a:r>
                <a:rPr lang="en-US" altLang="ko-KR" sz="2333" dirty="0">
                  <a:ea typeface="굴림" charset="-127"/>
                </a:rPr>
                <a:t> of exponential distribution is </a:t>
              </a:r>
            </a:p>
            <a:p>
              <a:pPr lvl="1" eaLnBrk="0" hangingPunct="0"/>
              <a:r>
                <a:rPr lang="en-US" altLang="ko-KR" sz="2333" dirty="0">
                  <a:ea typeface="굴림" charset="-127"/>
                </a:rPr>
                <a:t> </a:t>
              </a:r>
            </a:p>
            <a:p>
              <a:pPr eaLnBrk="0" hangingPunct="0">
                <a:lnSpc>
                  <a:spcPct val="70000"/>
                </a:lnSpc>
              </a:pPr>
              <a:r>
                <a:rPr lang="en-US" altLang="ko-KR" sz="2333" dirty="0">
                  <a:ea typeface="굴림" charset="-127"/>
                </a:rPr>
                <a:t>				</a:t>
              </a:r>
              <a:r>
                <a:rPr lang="en-US" altLang="ko-KR" sz="2333" dirty="0">
                  <a:latin typeface="Symbol" pitchFamily="18" charset="2"/>
                  <a:ea typeface="굴림" charset="-127"/>
                </a:rPr>
                <a:t>ì</a:t>
              </a:r>
              <a:r>
                <a:rPr lang="en-US" altLang="ko-KR" sz="2333" dirty="0">
                  <a:ea typeface="굴림" charset="-127"/>
                </a:rPr>
                <a:t> </a:t>
              </a:r>
              <a:r>
                <a:rPr lang="en-US" altLang="ko-KR" sz="2333" dirty="0">
                  <a:latin typeface="Symbol" pitchFamily="18" charset="2"/>
                  <a:ea typeface="굴림" charset="-127"/>
                </a:rPr>
                <a:t>l</a:t>
              </a:r>
              <a:r>
                <a:rPr lang="en-US" altLang="ko-KR" sz="2333" dirty="0">
                  <a:ea typeface="굴림" charset="-127"/>
                </a:rPr>
                <a:t>e</a:t>
              </a:r>
              <a:r>
                <a:rPr lang="en-US" altLang="ko-KR" sz="2333" baseline="30000" dirty="0">
                  <a:ea typeface="굴림" charset="-127"/>
                </a:rPr>
                <a:t>-</a:t>
              </a:r>
              <a:r>
                <a:rPr lang="en-US" altLang="ko-KR" sz="2333" baseline="30000" dirty="0">
                  <a:latin typeface="Symbol" pitchFamily="18" charset="2"/>
                  <a:ea typeface="굴림" charset="-127"/>
                </a:rPr>
                <a:t>l</a:t>
              </a:r>
              <a:r>
                <a:rPr lang="en-US" altLang="ko-KR" sz="2333" baseline="30000" dirty="0">
                  <a:ea typeface="굴림" charset="-127"/>
                </a:rPr>
                <a:t>x</a:t>
              </a:r>
              <a:r>
                <a:rPr lang="en-US" altLang="ko-KR" sz="2333" dirty="0">
                  <a:ea typeface="굴림" charset="-127"/>
                </a:rPr>
                <a:t> ,   	0 </a:t>
              </a:r>
              <a:r>
                <a:rPr lang="en-US" altLang="ko-KR" sz="2333" dirty="0">
                  <a:latin typeface="Symbol" pitchFamily="18" charset="2"/>
                  <a:ea typeface="굴림" charset="-127"/>
                </a:rPr>
                <a:t>£ </a:t>
              </a:r>
              <a:r>
                <a:rPr lang="en-US" altLang="ko-KR" sz="2333" dirty="0">
                  <a:ea typeface="굴림" charset="-127"/>
                </a:rPr>
                <a:t>x					f(x) = 	</a:t>
              </a:r>
              <a:r>
                <a:rPr lang="en-US" altLang="ko-KR" sz="2333" dirty="0">
                  <a:latin typeface="Symbol" pitchFamily="18" charset="2"/>
                  <a:ea typeface="굴림" charset="-127"/>
                </a:rPr>
                <a:t>í</a:t>
              </a:r>
            </a:p>
            <a:p>
              <a:pPr eaLnBrk="0" hangingPunct="0">
                <a:lnSpc>
                  <a:spcPct val="60000"/>
                </a:lnSpc>
              </a:pPr>
              <a:r>
                <a:rPr lang="en-US" altLang="ko-KR" sz="2333" dirty="0">
                  <a:latin typeface="Symbol" pitchFamily="18" charset="2"/>
                  <a:ea typeface="굴림" charset="-127"/>
                </a:rPr>
                <a:t>				î </a:t>
              </a:r>
              <a:r>
                <a:rPr lang="en-US" altLang="ko-KR" sz="2333" dirty="0">
                  <a:ea typeface="굴림" charset="-127"/>
                </a:rPr>
                <a:t>0 ,		x &lt; 0</a:t>
              </a:r>
            </a:p>
            <a:p>
              <a:pPr eaLnBrk="0" hangingPunct="0">
                <a:lnSpc>
                  <a:spcPct val="70000"/>
                </a:lnSpc>
              </a:pPr>
              <a:r>
                <a:rPr lang="en-US" altLang="ko-KR" sz="2333" dirty="0">
                  <a:ea typeface="굴림" charset="-127"/>
                </a:rPr>
                <a:t>The </a:t>
              </a:r>
              <a:r>
                <a:rPr lang="en-US" altLang="ko-KR" sz="2333" dirty="0" err="1">
                  <a:ea typeface="굴림" charset="-127"/>
                </a:rPr>
                <a:t>cdf</a:t>
              </a:r>
              <a:r>
                <a:rPr lang="en-US" altLang="ko-KR" sz="2333" dirty="0">
                  <a:ea typeface="굴림" charset="-127"/>
                </a:rPr>
                <a:t> is</a:t>
              </a:r>
            </a:p>
            <a:p>
              <a:pPr eaLnBrk="0" hangingPunct="0"/>
              <a:r>
                <a:rPr lang="en-US" altLang="ko-KR" sz="2333" dirty="0">
                  <a:ea typeface="굴림" charset="-127"/>
                </a:rPr>
                <a:t>	</a:t>
              </a:r>
            </a:p>
            <a:p>
              <a:pPr eaLnBrk="0" hangingPunct="0"/>
              <a:r>
                <a:rPr lang="en-US" altLang="ko-KR" sz="2333" dirty="0">
                  <a:ea typeface="굴림" charset="-127"/>
                </a:rPr>
                <a:t>F(x) 	= </a:t>
              </a:r>
              <a:r>
                <a:rPr lang="en-US" altLang="ko-KR" sz="2333" dirty="0">
                  <a:latin typeface="Symbol" pitchFamily="18" charset="2"/>
                  <a:ea typeface="굴림" charset="-127"/>
                </a:rPr>
                <a:t>   </a:t>
              </a:r>
              <a:r>
                <a:rPr lang="en-US" altLang="ko-KR" sz="2333" dirty="0">
                  <a:ea typeface="굴림" charset="-127"/>
                </a:rPr>
                <a:t>f(t) </a:t>
              </a:r>
              <a:r>
                <a:rPr lang="en-US" altLang="ko-KR" sz="2333" dirty="0" err="1">
                  <a:ea typeface="굴림" charset="-127"/>
                </a:rPr>
                <a:t>dt</a:t>
              </a:r>
              <a:endParaRPr lang="en-US" altLang="ko-KR" sz="2333" dirty="0">
                <a:ea typeface="굴림" charset="-127"/>
              </a:endParaRPr>
            </a:p>
            <a:p>
              <a:pPr eaLnBrk="0" hangingPunct="0"/>
              <a:endParaRPr lang="en-US" altLang="ko-KR" sz="2333" dirty="0">
                <a:ea typeface="굴림" charset="-127"/>
              </a:endParaRPr>
            </a:p>
            <a:p>
              <a:pPr eaLnBrk="0" hangingPunct="0">
                <a:lnSpc>
                  <a:spcPct val="70000"/>
                </a:lnSpc>
              </a:pPr>
              <a:r>
                <a:rPr lang="en-US" altLang="ko-KR" sz="2333" dirty="0">
                  <a:ea typeface="굴림" charset="-127"/>
                </a:rPr>
                <a:t>			</a:t>
              </a:r>
              <a:r>
                <a:rPr lang="en-US" altLang="ko-KR" sz="2333" dirty="0">
                  <a:latin typeface="Symbol" pitchFamily="18" charset="2"/>
                  <a:ea typeface="굴림" charset="-127"/>
                </a:rPr>
                <a:t>ì</a:t>
              </a:r>
              <a:r>
                <a:rPr lang="en-US" altLang="ko-KR" sz="2333" dirty="0">
                  <a:ea typeface="굴림" charset="-127"/>
                </a:rPr>
                <a:t> 1 - e</a:t>
              </a:r>
              <a:r>
                <a:rPr lang="en-US" altLang="ko-KR" sz="2333" baseline="30000" dirty="0">
                  <a:ea typeface="굴림" charset="-127"/>
                </a:rPr>
                <a:t>-</a:t>
              </a:r>
              <a:r>
                <a:rPr lang="en-US" altLang="ko-KR" sz="2333" baseline="30000" dirty="0">
                  <a:latin typeface="Symbol" pitchFamily="18" charset="2"/>
                  <a:ea typeface="굴림" charset="-127"/>
                </a:rPr>
                <a:t>l</a:t>
              </a:r>
              <a:r>
                <a:rPr lang="en-US" altLang="ko-KR" sz="2333" baseline="30000" dirty="0">
                  <a:ea typeface="굴림" charset="-127"/>
                </a:rPr>
                <a:t>x</a:t>
              </a:r>
              <a:r>
                <a:rPr lang="en-US" altLang="ko-KR" sz="2333" dirty="0">
                  <a:ea typeface="굴림" charset="-127"/>
                </a:rPr>
                <a:t> ,   	0 </a:t>
              </a:r>
              <a:r>
                <a:rPr lang="en-US" altLang="ko-KR" sz="2333" dirty="0">
                  <a:latin typeface="Symbol" pitchFamily="18" charset="2"/>
                  <a:ea typeface="굴림" charset="-127"/>
                </a:rPr>
                <a:t>£ </a:t>
              </a:r>
              <a:r>
                <a:rPr lang="en-US" altLang="ko-KR" sz="2333" dirty="0">
                  <a:ea typeface="굴림" charset="-127"/>
                </a:rPr>
                <a:t>x			</a:t>
              </a:r>
            </a:p>
            <a:p>
              <a:pPr eaLnBrk="0" hangingPunct="0">
                <a:lnSpc>
                  <a:spcPct val="70000"/>
                </a:lnSpc>
              </a:pPr>
              <a:r>
                <a:rPr lang="en-US" altLang="ko-KR" sz="2333" dirty="0">
                  <a:ea typeface="굴림" charset="-127"/>
                </a:rPr>
                <a:t>		= 	</a:t>
              </a:r>
              <a:r>
                <a:rPr lang="en-US" altLang="ko-KR" sz="2333" dirty="0">
                  <a:latin typeface="Symbol" pitchFamily="18" charset="2"/>
                  <a:ea typeface="굴림" charset="-127"/>
                </a:rPr>
                <a:t>í</a:t>
              </a:r>
            </a:p>
            <a:p>
              <a:pPr eaLnBrk="0" hangingPunct="0">
                <a:lnSpc>
                  <a:spcPct val="60000"/>
                </a:lnSpc>
              </a:pPr>
              <a:r>
                <a:rPr lang="en-US" altLang="ko-KR" sz="2333" dirty="0">
                  <a:latin typeface="Symbol" pitchFamily="18" charset="2"/>
                  <a:ea typeface="굴림" charset="-127"/>
                </a:rPr>
                <a:t>			î </a:t>
              </a:r>
              <a:r>
                <a:rPr lang="en-US" altLang="ko-KR" sz="2333" dirty="0">
                  <a:ea typeface="굴림" charset="-127"/>
                </a:rPr>
                <a:t>0 ,		x &lt; 0</a:t>
              </a:r>
            </a:p>
          </p:txBody>
        </p:sp>
        <p:graphicFrame>
          <p:nvGraphicFramePr>
            <p:cNvPr id="7" name="Object 5"/>
            <p:cNvGraphicFramePr>
              <a:graphicFrameLocks noChangeAspect="1"/>
            </p:cNvGraphicFramePr>
            <p:nvPr/>
          </p:nvGraphicFramePr>
          <p:xfrm>
            <a:off x="1113" y="2467"/>
            <a:ext cx="229" cy="549"/>
          </p:xfrm>
          <a:graphic>
            <a:graphicData uri="http://schemas.openxmlformats.org/presentationml/2006/ole">
              <mc:AlternateContent xmlns:mc="http://schemas.openxmlformats.org/markup-compatibility/2006">
                <mc:Choice xmlns:v="urn:schemas-microsoft-com:vml" Requires="v">
                  <p:oleObj spid="_x0000_s9220" name="Equation" r:id="rId3" imgW="164880" imgH="393480" progId="Equation.3">
                    <p:embed/>
                  </p:oleObj>
                </mc:Choice>
                <mc:Fallback>
                  <p:oleObj name="Equation" r:id="rId3" imgW="164880" imgH="393480" progId="Equation.3">
                    <p:embed/>
                    <p:pic>
                      <p:nvPicPr>
                        <p:cNvPr id="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3" y="2467"/>
                          <a:ext cx="229" cy="5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8" name="Rectangle 7"/>
          <p:cNvSpPr/>
          <p:nvPr/>
        </p:nvSpPr>
        <p:spPr>
          <a:xfrm>
            <a:off x="1330477" y="423334"/>
            <a:ext cx="9676191" cy="553998"/>
          </a:xfrm>
          <a:prstGeom prst="rect">
            <a:avLst/>
          </a:prstGeom>
        </p:spPr>
        <p:txBody>
          <a:bodyPr wrap="square">
            <a:spAutoFit/>
          </a:bodyPr>
          <a:lstStyle/>
          <a:p>
            <a:r>
              <a:rPr lang="en-US" sz="3000" dirty="0">
                <a:solidFill>
                  <a:srgbClr val="C00000"/>
                </a:solidFill>
              </a:rPr>
              <a:t>Inverse transform method – Exponential Distribution</a:t>
            </a:r>
            <a:endParaRPr lang="en-US" sz="1500" dirty="0"/>
          </a:p>
        </p:txBody>
      </p:sp>
    </p:spTree>
    <p:extLst>
      <p:ext uri="{BB962C8B-B14F-4D97-AF65-F5344CB8AC3E}">
        <p14:creationId xmlns:p14="http://schemas.microsoft.com/office/powerpoint/2010/main" val="22420323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3"/>
          <p:cNvSpPr txBox="1">
            <a:spLocks noChangeArrowheads="1"/>
          </p:cNvSpPr>
          <p:nvPr/>
        </p:nvSpPr>
        <p:spPr bwMode="auto">
          <a:xfrm>
            <a:off x="622710" y="838200"/>
            <a:ext cx="10913806" cy="5820891"/>
          </a:xfrm>
          <a:prstGeom prst="rect">
            <a:avLst/>
          </a:prstGeom>
          <a:noFill/>
          <a:ln w="9525">
            <a:noFill/>
            <a:miter lim="800000"/>
            <a:headEnd/>
            <a:tailEnd/>
          </a:ln>
        </p:spPr>
        <p:txBody>
          <a:bodyPr wrap="square" lIns="100142" tIns="50071" rIns="100142" bIns="50071">
            <a:spAutoFit/>
          </a:bodyPr>
          <a:lstStyle/>
          <a:p>
            <a:r>
              <a:rPr lang="en-US" sz="2333" dirty="0">
                <a:solidFill>
                  <a:srgbClr val="0000FF"/>
                </a:solidFill>
              </a:rPr>
              <a:t>Step 1 </a:t>
            </a:r>
            <a:r>
              <a:rPr lang="en-US" sz="2333" dirty="0"/>
              <a:t>– compute </a:t>
            </a:r>
            <a:r>
              <a:rPr lang="en-US" sz="2333" i="1" dirty="0"/>
              <a:t>cdf</a:t>
            </a:r>
            <a:r>
              <a:rPr lang="en-US" sz="2333" dirty="0"/>
              <a:t> of the desired random variable </a:t>
            </a:r>
            <a:r>
              <a:rPr lang="en-US" sz="2333" i="1" dirty="0"/>
              <a:t>X</a:t>
            </a:r>
          </a:p>
          <a:p>
            <a:endParaRPr lang="en-US" sz="2667" i="1" dirty="0"/>
          </a:p>
          <a:p>
            <a:endParaRPr lang="en-US" sz="2667" i="1" dirty="0"/>
          </a:p>
          <a:p>
            <a:r>
              <a:rPr lang="en-US" sz="2333" dirty="0">
                <a:solidFill>
                  <a:srgbClr val="0000FF"/>
                </a:solidFill>
              </a:rPr>
              <a:t>Step 2 </a:t>
            </a:r>
            <a:r>
              <a:rPr lang="en-US" sz="2333" dirty="0"/>
              <a:t>– Set F(</a:t>
            </a:r>
            <a:r>
              <a:rPr lang="en-US" sz="2333" i="1" dirty="0"/>
              <a:t>X</a:t>
            </a:r>
            <a:r>
              <a:rPr lang="en-US" sz="2333" dirty="0"/>
              <a:t>) = </a:t>
            </a:r>
            <a:r>
              <a:rPr lang="en-US" sz="2333" i="1" dirty="0"/>
              <a:t>R </a:t>
            </a:r>
            <a:r>
              <a:rPr lang="en-US" sz="2333" dirty="0"/>
              <a:t>where</a:t>
            </a:r>
            <a:r>
              <a:rPr lang="en-US" sz="2333" i="1" dirty="0"/>
              <a:t> R</a:t>
            </a:r>
            <a:r>
              <a:rPr lang="en-US" sz="2333" dirty="0"/>
              <a:t> is a random number ~U[0,1)</a:t>
            </a:r>
          </a:p>
          <a:p>
            <a:endParaRPr lang="en-US" sz="2667" dirty="0"/>
          </a:p>
          <a:p>
            <a:r>
              <a:rPr lang="en-US" sz="2333" dirty="0">
                <a:solidFill>
                  <a:srgbClr val="0000FF"/>
                </a:solidFill>
              </a:rPr>
              <a:t>Step 3 </a:t>
            </a:r>
            <a:r>
              <a:rPr lang="en-US" sz="2333" dirty="0"/>
              <a:t>– Solve F(</a:t>
            </a:r>
            <a:r>
              <a:rPr lang="en-US" sz="2333" i="1" dirty="0"/>
              <a:t>X</a:t>
            </a:r>
            <a:r>
              <a:rPr lang="en-US" sz="2333" dirty="0"/>
              <a:t>) = </a:t>
            </a:r>
            <a:r>
              <a:rPr lang="en-US" sz="2333" i="1" dirty="0"/>
              <a:t>R </a:t>
            </a:r>
            <a:r>
              <a:rPr lang="en-US" sz="2333" dirty="0"/>
              <a:t>for </a:t>
            </a:r>
            <a:r>
              <a:rPr lang="en-US" sz="2333" i="1" dirty="0"/>
              <a:t>X</a:t>
            </a:r>
            <a:r>
              <a:rPr lang="en-US" sz="2333" dirty="0"/>
              <a:t> in terms of </a:t>
            </a:r>
            <a:r>
              <a:rPr lang="en-US" sz="2333" i="1" dirty="0"/>
              <a:t>R.  </a:t>
            </a:r>
            <a:endParaRPr lang="en-US" sz="2333" dirty="0"/>
          </a:p>
          <a:p>
            <a:endParaRPr lang="en-US" sz="2667" dirty="0"/>
          </a:p>
          <a:p>
            <a:endParaRPr lang="en-US" sz="2667" dirty="0"/>
          </a:p>
          <a:p>
            <a:endParaRPr lang="en-US" sz="2667" dirty="0"/>
          </a:p>
          <a:p>
            <a:endParaRPr lang="en-US" sz="2667" i="1" dirty="0"/>
          </a:p>
          <a:p>
            <a:endParaRPr lang="en-US" sz="2667" i="1" dirty="0"/>
          </a:p>
          <a:p>
            <a:r>
              <a:rPr lang="en-US" sz="2333" dirty="0">
                <a:solidFill>
                  <a:srgbClr val="0000FF"/>
                </a:solidFill>
              </a:rPr>
              <a:t>Step 4 </a:t>
            </a:r>
            <a:r>
              <a:rPr lang="en-US" sz="2333" dirty="0"/>
              <a:t>– Generate </a:t>
            </a:r>
            <a:r>
              <a:rPr lang="en-US" sz="2333" dirty="0">
                <a:sym typeface="Wingdings" pitchFamily="2" charset="2"/>
              </a:rPr>
              <a:t>the exponential random numbers (X</a:t>
            </a:r>
            <a:r>
              <a:rPr lang="en-US" sz="2333" i="1" baseline="-25000" dirty="0">
                <a:sym typeface="Wingdings" pitchFamily="2" charset="2"/>
              </a:rPr>
              <a:t>i</a:t>
            </a:r>
            <a:r>
              <a:rPr lang="en-US" sz="2333" dirty="0">
                <a:sym typeface="Wingdings" pitchFamily="2" charset="2"/>
              </a:rPr>
              <a:t>), using the uniformly generated random numbers</a:t>
            </a:r>
            <a:r>
              <a:rPr lang="en-US" sz="2333" i="1" dirty="0">
                <a:sym typeface="Wingdings" pitchFamily="2" charset="2"/>
              </a:rPr>
              <a:t> </a:t>
            </a:r>
            <a:r>
              <a:rPr lang="en-US" sz="2333" i="1" dirty="0" err="1">
                <a:sym typeface="Wingdings" pitchFamily="2" charset="2"/>
              </a:rPr>
              <a:t>R</a:t>
            </a:r>
            <a:r>
              <a:rPr lang="en-US" sz="2333" i="1" baseline="-25000" dirty="0" err="1">
                <a:sym typeface="Wingdings" pitchFamily="2" charset="2"/>
              </a:rPr>
              <a:t>i</a:t>
            </a:r>
            <a:endParaRPr lang="en-US" sz="2333" dirty="0"/>
          </a:p>
          <a:p>
            <a:endParaRPr lang="en-US" sz="2667" dirty="0"/>
          </a:p>
          <a:p>
            <a:r>
              <a:rPr lang="en-US" sz="1500" dirty="0"/>
              <a:t>			</a:t>
            </a:r>
            <a:endParaRPr lang="en-US" sz="1500" i="1" dirty="0"/>
          </a:p>
        </p:txBody>
      </p:sp>
      <p:sp>
        <p:nvSpPr>
          <p:cNvPr id="7" name="Rectangle 2"/>
          <p:cNvSpPr txBox="1">
            <a:spLocks noChangeArrowheads="1"/>
          </p:cNvSpPr>
          <p:nvPr/>
        </p:nvSpPr>
        <p:spPr bwMode="auto">
          <a:xfrm>
            <a:off x="1206500" y="228600"/>
            <a:ext cx="9423400" cy="609600"/>
          </a:xfrm>
          <a:prstGeom prst="rect">
            <a:avLst/>
          </a:prstGeom>
          <a:noFill/>
          <a:ln w="9525">
            <a:noFill/>
            <a:miter lim="800000"/>
            <a:headEnd/>
            <a:tailEnd/>
          </a:ln>
        </p:spPr>
        <p:txBody>
          <a:bodyPr lIns="100142" tIns="50071" rIns="100142" bIns="50071" anchor="ctr"/>
          <a:lstStyle/>
          <a:p>
            <a:r>
              <a:rPr lang="en-US" sz="2667" dirty="0">
                <a:solidFill>
                  <a:srgbClr val="C00000"/>
                </a:solidFill>
              </a:rPr>
              <a:t>Inverse transform method – Exponential Distribution</a:t>
            </a:r>
            <a:r>
              <a:rPr lang="en-US" sz="3083" dirty="0">
                <a:solidFill>
                  <a:srgbClr val="C00000"/>
                </a:solidFill>
              </a:rPr>
              <a:t>:</a:t>
            </a:r>
          </a:p>
        </p:txBody>
      </p:sp>
      <p:graphicFrame>
        <p:nvGraphicFramePr>
          <p:cNvPr id="2050" name="Object 3"/>
          <p:cNvGraphicFramePr>
            <a:graphicFrameLocks noChangeAspect="1"/>
          </p:cNvGraphicFramePr>
          <p:nvPr/>
        </p:nvGraphicFramePr>
        <p:xfrm>
          <a:off x="4851401" y="2506134"/>
          <a:ext cx="2209536" cy="363538"/>
        </p:xfrm>
        <a:graphic>
          <a:graphicData uri="http://schemas.openxmlformats.org/presentationml/2006/ole">
            <mc:AlternateContent xmlns:mc="http://schemas.openxmlformats.org/markup-compatibility/2006">
              <mc:Choice xmlns:v="urn:schemas-microsoft-com:vml" Requires="v">
                <p:oleObj spid="_x0000_s10250" name="Equation" r:id="rId3" imgW="1193760" imgH="228600" progId="Equation.3">
                  <p:embed/>
                </p:oleObj>
              </mc:Choice>
              <mc:Fallback>
                <p:oleObj name="Equation" r:id="rId3" imgW="1193760" imgH="228600" progId="Equation.3">
                  <p:embed/>
                  <p:pic>
                    <p:nvPicPr>
                      <p:cNvPr id="20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1401" y="2506134"/>
                        <a:ext cx="2209536"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6"/>
          <p:cNvGraphicFramePr>
            <a:graphicFrameLocks noChangeAspect="1"/>
          </p:cNvGraphicFramePr>
          <p:nvPr/>
        </p:nvGraphicFramePr>
        <p:xfrm>
          <a:off x="7104744" y="5626705"/>
          <a:ext cx="1979878" cy="676275"/>
        </p:xfrm>
        <a:graphic>
          <a:graphicData uri="http://schemas.openxmlformats.org/presentationml/2006/ole">
            <mc:AlternateContent xmlns:mc="http://schemas.openxmlformats.org/markup-compatibility/2006">
              <mc:Choice xmlns:v="urn:schemas-microsoft-com:vml" Requires="v">
                <p:oleObj spid="_x0000_s10251" name="Equation" r:id="rId5" imgW="990360" imgH="393480" progId="Equation.3">
                  <p:embed/>
                </p:oleObj>
              </mc:Choice>
              <mc:Fallback>
                <p:oleObj name="Equation" r:id="rId5" imgW="990360" imgH="393480" progId="Equation.3">
                  <p:embed/>
                  <p:pic>
                    <p:nvPicPr>
                      <p:cNvPr id="20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04744" y="5626705"/>
                        <a:ext cx="1979878" cy="676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8" name="Object 4"/>
          <p:cNvGraphicFramePr>
            <a:graphicFrameLocks noChangeAspect="1"/>
          </p:cNvGraphicFramePr>
          <p:nvPr/>
        </p:nvGraphicFramePr>
        <p:xfrm>
          <a:off x="5869819" y="3224591"/>
          <a:ext cx="2176198" cy="2036763"/>
        </p:xfrm>
        <a:graphic>
          <a:graphicData uri="http://schemas.openxmlformats.org/presentationml/2006/ole">
            <mc:AlternateContent xmlns:mc="http://schemas.openxmlformats.org/markup-compatibility/2006">
              <mc:Choice xmlns:v="urn:schemas-microsoft-com:vml" Requires="v">
                <p:oleObj spid="_x0000_s10252" name="Equation" r:id="rId7" imgW="2070000" imgH="2260440" progId="Equation.3">
                  <p:embed/>
                </p:oleObj>
              </mc:Choice>
              <mc:Fallback>
                <p:oleObj name="Equation" r:id="rId7" imgW="2070000" imgH="2260440" progId="Equation.3">
                  <p:embed/>
                  <p:pic>
                    <p:nvPicPr>
                      <p:cNvPr id="2058"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9819" y="3224591"/>
                        <a:ext cx="2176198" cy="2036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9" name="Object 5"/>
          <p:cNvGraphicFramePr>
            <a:graphicFrameLocks noChangeAspect="1"/>
          </p:cNvGraphicFramePr>
          <p:nvPr/>
        </p:nvGraphicFramePr>
        <p:xfrm>
          <a:off x="1497391" y="1162353"/>
          <a:ext cx="5887773" cy="876300"/>
        </p:xfrm>
        <a:graphic>
          <a:graphicData uri="http://schemas.openxmlformats.org/presentationml/2006/ole">
            <mc:AlternateContent xmlns:mc="http://schemas.openxmlformats.org/markup-compatibility/2006">
              <mc:Choice xmlns:v="urn:schemas-microsoft-com:vml" Requires="v">
                <p:oleObj spid="_x0000_s10253" name="Equation" r:id="rId9" imgW="5626080" imgH="977760" progId="Equation.3">
                  <p:embed/>
                </p:oleObj>
              </mc:Choice>
              <mc:Fallback>
                <p:oleObj name="Equation" r:id="rId9" imgW="5626080" imgH="977760" progId="Equation.3">
                  <p:embed/>
                  <p:pic>
                    <p:nvPicPr>
                      <p:cNvPr id="205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97391" y="1162353"/>
                        <a:ext cx="5887773"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Rectangle 7"/>
          <p:cNvSpPr>
            <a:spLocks noChangeArrowheads="1"/>
          </p:cNvSpPr>
          <p:nvPr/>
        </p:nvSpPr>
        <p:spPr bwMode="auto">
          <a:xfrm>
            <a:off x="762000" y="6173573"/>
            <a:ext cx="10668000" cy="408897"/>
          </a:xfrm>
          <a:prstGeom prst="rect">
            <a:avLst/>
          </a:prstGeom>
          <a:noFill/>
          <a:ln w="9525">
            <a:noFill/>
            <a:miter lim="800000"/>
            <a:headEnd/>
            <a:tailEnd/>
          </a:ln>
          <a:effectLst/>
        </p:spPr>
        <p:txBody>
          <a:bodyPr vert="horz" wrap="square" lIns="100142" tIns="50071" rIns="100142" bIns="50071" numCol="1" anchor="ctr" anchorCtr="0" compatLnSpc="1">
            <a:prstTxWarp prst="textNoShape">
              <a:avLst/>
            </a:prstTxWarp>
            <a:spAutoFit/>
          </a:bodyPr>
          <a:lstStyle/>
          <a:p>
            <a:pPr algn="just" defTabSz="1001380"/>
            <a:r>
              <a:rPr lang="en-US" sz="2000" b="1" dirty="0">
                <a:latin typeface="Cambria" pitchFamily="18" charset="0"/>
                <a:ea typeface="Calibri" pitchFamily="34" charset="0"/>
                <a:cs typeface="Times New Roman" pitchFamily="18" charset="0"/>
              </a:rPr>
              <a:t>Note:</a:t>
            </a:r>
            <a:r>
              <a:rPr lang="en-US" sz="2000" dirty="0">
                <a:latin typeface="Cambria" pitchFamily="18" charset="0"/>
                <a:ea typeface="Calibri" pitchFamily="34" charset="0"/>
                <a:cs typeface="Times New Roman" pitchFamily="18" charset="0"/>
              </a:rPr>
              <a:t> It is justified that both 1 - </a:t>
            </a:r>
            <a:r>
              <a:rPr lang="en-US" sz="2000" dirty="0" err="1">
                <a:latin typeface="Cambria" pitchFamily="18" charset="0"/>
                <a:ea typeface="Calibri" pitchFamily="34" charset="0"/>
                <a:cs typeface="Times New Roman" pitchFamily="18" charset="0"/>
              </a:rPr>
              <a:t>R</a:t>
            </a:r>
            <a:r>
              <a:rPr lang="en-US" sz="2000" baseline="-30000" dirty="0" err="1">
                <a:latin typeface="Cambria" pitchFamily="18" charset="0"/>
                <a:ea typeface="Calibri" pitchFamily="34" charset="0"/>
                <a:cs typeface="Times New Roman" pitchFamily="18" charset="0"/>
              </a:rPr>
              <a:t>i</a:t>
            </a:r>
            <a:r>
              <a:rPr lang="en-US" sz="2000" baseline="-30000" dirty="0">
                <a:latin typeface="Cambria" pitchFamily="18" charset="0"/>
                <a:ea typeface="Calibri" pitchFamily="34" charset="0"/>
                <a:cs typeface="Times New Roman" pitchFamily="18" charset="0"/>
              </a:rPr>
              <a:t>   </a:t>
            </a:r>
            <a:r>
              <a:rPr lang="en-US" sz="2000" dirty="0">
                <a:latin typeface="Cambria" pitchFamily="18" charset="0"/>
                <a:ea typeface="Calibri" pitchFamily="34" charset="0"/>
                <a:cs typeface="Times New Roman" pitchFamily="18" charset="0"/>
              </a:rPr>
              <a:t>and </a:t>
            </a:r>
            <a:r>
              <a:rPr lang="en-US" sz="2000" dirty="0" err="1">
                <a:latin typeface="Cambria" pitchFamily="18" charset="0"/>
                <a:ea typeface="Calibri" pitchFamily="34" charset="0"/>
                <a:cs typeface="Times New Roman" pitchFamily="18" charset="0"/>
              </a:rPr>
              <a:t>R</a:t>
            </a:r>
            <a:r>
              <a:rPr lang="en-US" sz="2000" baseline="-30000" dirty="0" err="1">
                <a:latin typeface="Cambria" pitchFamily="18" charset="0"/>
                <a:ea typeface="Calibri" pitchFamily="34" charset="0"/>
                <a:cs typeface="Times New Roman" pitchFamily="18" charset="0"/>
              </a:rPr>
              <a:t>i</a:t>
            </a:r>
            <a:r>
              <a:rPr lang="en-US" sz="2000" dirty="0">
                <a:latin typeface="Cambria" pitchFamily="18" charset="0"/>
                <a:ea typeface="Calibri" pitchFamily="34" charset="0"/>
                <a:cs typeface="Times New Roman" pitchFamily="18" charset="0"/>
              </a:rPr>
              <a:t> are uniformly distributed on (0, 1).</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6157436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28700" y="838200"/>
            <a:ext cx="10134600" cy="5287963"/>
          </a:xfrm>
        </p:spPr>
        <p:txBody>
          <a:bodyPr>
            <a:normAutofit/>
          </a:bodyPr>
          <a:lstStyle/>
          <a:p>
            <a:pPr>
              <a:buNone/>
            </a:pPr>
            <a:r>
              <a:rPr lang="en-US" sz="2667" b="1" dirty="0">
                <a:solidFill>
                  <a:srgbClr val="0000FF"/>
                </a:solidFill>
              </a:rPr>
              <a:t>Example: </a:t>
            </a:r>
            <a:r>
              <a:rPr lang="en-US" sz="2667" dirty="0"/>
              <a:t>Generation of Exponential </a:t>
            </a:r>
            <a:r>
              <a:rPr lang="en-US" sz="2667" dirty="0" err="1"/>
              <a:t>Variates</a:t>
            </a:r>
            <a:r>
              <a:rPr lang="en-US" sz="2667" dirty="0"/>
              <a:t> X, with Mean 1, Given Random Numbers  </a:t>
            </a:r>
            <a:r>
              <a:rPr lang="en-US" sz="2667" dirty="0" err="1"/>
              <a:t>Ri</a:t>
            </a:r>
            <a:r>
              <a:rPr lang="en-US" sz="2667" dirty="0"/>
              <a:t>,</a:t>
            </a:r>
          </a:p>
          <a:p>
            <a:pPr>
              <a:buNone/>
            </a:pPr>
            <a:r>
              <a:rPr lang="en-US" dirty="0"/>
              <a:t> </a:t>
            </a:r>
          </a:p>
          <a:p>
            <a:pPr>
              <a:buNone/>
            </a:pPr>
            <a:r>
              <a:rPr lang="en-US" dirty="0"/>
              <a:t> </a:t>
            </a:r>
          </a:p>
          <a:p>
            <a:pPr>
              <a:buNone/>
            </a:pPr>
            <a:endParaRPr lang="en-US" sz="2667" dirty="0"/>
          </a:p>
          <a:p>
            <a:pPr>
              <a:buNone/>
            </a:pPr>
            <a:endParaRPr lang="en-US" sz="2667" dirty="0"/>
          </a:p>
          <a:p>
            <a:pPr>
              <a:buNone/>
            </a:pPr>
            <a:endParaRPr lang="en-US" sz="2667" dirty="0"/>
          </a:p>
          <a:p>
            <a:pPr>
              <a:buNone/>
            </a:pPr>
            <a:r>
              <a:rPr lang="en-US" sz="2667" dirty="0"/>
              <a:t>The above Table gives a sequence of random numbers and the computed exponential </a:t>
            </a:r>
            <a:r>
              <a:rPr lang="en-US" sz="2667" dirty="0" err="1"/>
              <a:t>variates</a:t>
            </a:r>
            <a:r>
              <a:rPr lang="en-US" sz="2667" dirty="0"/>
              <a:t>, Xi, given by Equation </a:t>
            </a:r>
          </a:p>
          <a:p>
            <a:pPr>
              <a:buNone/>
            </a:pPr>
            <a:r>
              <a:rPr lang="en-US" sz="2667" dirty="0"/>
              <a:t>with a value of  λ  = 1.</a:t>
            </a:r>
          </a:p>
          <a:p>
            <a:pPr>
              <a:buNone/>
            </a:pPr>
            <a:endParaRPr lang="en-US" dirty="0"/>
          </a:p>
        </p:txBody>
      </p:sp>
      <p:graphicFrame>
        <p:nvGraphicFramePr>
          <p:cNvPr id="6" name="Table 5"/>
          <p:cNvGraphicFramePr>
            <a:graphicFrameLocks noGrp="1"/>
          </p:cNvGraphicFramePr>
          <p:nvPr/>
        </p:nvGraphicFramePr>
        <p:xfrm>
          <a:off x="2895600" y="2455333"/>
          <a:ext cx="6756400" cy="1443567"/>
        </p:xfrm>
        <a:graphic>
          <a:graphicData uri="http://schemas.openxmlformats.org/drawingml/2006/table">
            <a:tbl>
              <a:tblPr/>
              <a:tblGrid>
                <a:gridCol w="6756400">
                  <a:extLst>
                    <a:ext uri="{9D8B030D-6E8A-4147-A177-3AD203B41FA5}">
                      <a16:colId xmlns:a16="http://schemas.microsoft.com/office/drawing/2014/main" val="20000"/>
                    </a:ext>
                  </a:extLst>
                </a:gridCol>
              </a:tblGrid>
              <a:tr h="535757">
                <a:tc>
                  <a:txBody>
                    <a:bodyPr/>
                    <a:lstStyle/>
                    <a:p>
                      <a:pPr marL="0" marR="0" algn="l">
                        <a:lnSpc>
                          <a:spcPts val="1130"/>
                        </a:lnSpc>
                        <a:spcBef>
                          <a:spcPts val="1370"/>
                        </a:spcBef>
                        <a:spcAft>
                          <a:spcPts val="0"/>
                        </a:spcAft>
                      </a:pPr>
                      <a:endParaRPr lang="en-US" sz="1600" spc="-60" dirty="0" smtClean="0">
                        <a:solidFill>
                          <a:srgbClr val="000000"/>
                        </a:solidFill>
                        <a:latin typeface="Cambria"/>
                        <a:ea typeface="Calibri"/>
                        <a:cs typeface="Lucida Sans"/>
                      </a:endParaRPr>
                    </a:p>
                    <a:p>
                      <a:pPr marL="0" marR="0" algn="l">
                        <a:lnSpc>
                          <a:spcPts val="1130"/>
                        </a:lnSpc>
                        <a:spcBef>
                          <a:spcPts val="1370"/>
                        </a:spcBef>
                        <a:spcAft>
                          <a:spcPts val="0"/>
                        </a:spcAft>
                      </a:pPr>
                      <a:r>
                        <a:rPr lang="en-US" sz="1600" spc="-60" dirty="0" err="1" smtClean="0">
                          <a:solidFill>
                            <a:srgbClr val="000000"/>
                          </a:solidFill>
                          <a:latin typeface="Cambria"/>
                          <a:ea typeface="Calibri"/>
                          <a:cs typeface="Lucida Sans"/>
                        </a:rPr>
                        <a:t>i</a:t>
                      </a:r>
                      <a:r>
                        <a:rPr lang="en-US" sz="1600" spc="-60" dirty="0" smtClean="0">
                          <a:solidFill>
                            <a:srgbClr val="000000"/>
                          </a:solidFill>
                          <a:latin typeface="Cambria"/>
                          <a:ea typeface="Calibri"/>
                          <a:cs typeface="Lucida Sans"/>
                        </a:rPr>
                        <a:t>               </a:t>
                      </a:r>
                      <a:r>
                        <a:rPr lang="en-US" sz="1600" spc="-60" dirty="0">
                          <a:solidFill>
                            <a:srgbClr val="000000"/>
                          </a:solidFill>
                          <a:latin typeface="Cambria"/>
                          <a:ea typeface="Calibri"/>
                          <a:cs typeface="Lucida Sans"/>
                        </a:rPr>
                        <a:t>1                      2                             3                             4                          5          </a:t>
                      </a:r>
                      <a:endParaRPr lang="en-US" sz="1600" dirty="0">
                        <a:latin typeface="Calibri"/>
                        <a:ea typeface="Calibri"/>
                        <a:cs typeface="Times New Roman"/>
                      </a:endParaRPr>
                    </a:p>
                  </a:txBody>
                  <a:tcPr marL="80010" marR="800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7810">
                <a:tc>
                  <a:txBody>
                    <a:bodyPr/>
                    <a:lstStyle/>
                    <a:p>
                      <a:pPr marL="0" marR="0" algn="l">
                        <a:lnSpc>
                          <a:spcPts val="1130"/>
                        </a:lnSpc>
                        <a:spcBef>
                          <a:spcPts val="1370"/>
                        </a:spcBef>
                        <a:spcAft>
                          <a:spcPts val="0"/>
                        </a:spcAft>
                      </a:pPr>
                      <a:endParaRPr lang="en-US" sz="1600" spc="-60" dirty="0" smtClean="0">
                        <a:solidFill>
                          <a:srgbClr val="000000"/>
                        </a:solidFill>
                        <a:latin typeface="Cambria"/>
                        <a:ea typeface="Calibri"/>
                        <a:cs typeface="Lucida Sans"/>
                      </a:endParaRPr>
                    </a:p>
                    <a:p>
                      <a:pPr marL="0" marR="0" algn="l">
                        <a:lnSpc>
                          <a:spcPts val="1130"/>
                        </a:lnSpc>
                        <a:spcBef>
                          <a:spcPts val="1370"/>
                        </a:spcBef>
                        <a:spcAft>
                          <a:spcPts val="0"/>
                        </a:spcAft>
                      </a:pPr>
                      <a:r>
                        <a:rPr lang="en-US" sz="1600" spc="-60" dirty="0" err="1" smtClean="0">
                          <a:solidFill>
                            <a:srgbClr val="000000"/>
                          </a:solidFill>
                          <a:latin typeface="Cambria"/>
                          <a:ea typeface="Calibri"/>
                          <a:cs typeface="Lucida Sans"/>
                        </a:rPr>
                        <a:t>Ri</a:t>
                      </a:r>
                      <a:r>
                        <a:rPr lang="en-US" sz="1600" spc="-60" dirty="0" smtClean="0">
                          <a:solidFill>
                            <a:srgbClr val="000000"/>
                          </a:solidFill>
                          <a:latin typeface="Cambria"/>
                          <a:ea typeface="Calibri"/>
                          <a:cs typeface="Lucida Sans"/>
                        </a:rPr>
                        <a:t>          </a:t>
                      </a:r>
                      <a:r>
                        <a:rPr lang="en-US" sz="1600" spc="-60" dirty="0">
                          <a:solidFill>
                            <a:srgbClr val="000000"/>
                          </a:solidFill>
                          <a:latin typeface="Cambria"/>
                          <a:ea typeface="Calibri"/>
                          <a:cs typeface="Lucida Sans"/>
                        </a:rPr>
                        <a:t>0.1306             0.0422              0.6597                  0.7965           0.7696</a:t>
                      </a:r>
                      <a:endParaRPr lang="en-US" sz="1600" dirty="0">
                        <a:latin typeface="Calibri"/>
                        <a:ea typeface="Calibri"/>
                        <a:cs typeface="Times New Roman"/>
                      </a:endParaRPr>
                    </a:p>
                    <a:p>
                      <a:pPr marL="0" marR="0" algn="l">
                        <a:lnSpc>
                          <a:spcPts val="1130"/>
                        </a:lnSpc>
                        <a:spcBef>
                          <a:spcPts val="1370"/>
                        </a:spcBef>
                        <a:spcAft>
                          <a:spcPts val="0"/>
                        </a:spcAft>
                      </a:pPr>
                      <a:r>
                        <a:rPr lang="en-US" sz="1600" spc="-60" dirty="0">
                          <a:solidFill>
                            <a:srgbClr val="000000"/>
                          </a:solidFill>
                          <a:latin typeface="Cambria"/>
                          <a:ea typeface="Calibri"/>
                          <a:cs typeface="Lucida Sans"/>
                        </a:rPr>
                        <a:t>Xi         0.1400             0.0431               1.078                    1.592              1.468      </a:t>
                      </a:r>
                      <a:endParaRPr lang="en-US" sz="1600" dirty="0">
                        <a:latin typeface="Calibri"/>
                        <a:ea typeface="Calibri"/>
                        <a:cs typeface="Times New Roman"/>
                      </a:endParaRPr>
                    </a:p>
                  </a:txBody>
                  <a:tcPr marL="80010" marR="800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1505" name="Object 6"/>
          <p:cNvGraphicFramePr>
            <a:graphicFrameLocks noChangeAspect="1"/>
          </p:cNvGraphicFramePr>
          <p:nvPr/>
        </p:nvGraphicFramePr>
        <p:xfrm>
          <a:off x="8764211" y="4850191"/>
          <a:ext cx="1979878" cy="676275"/>
        </p:xfrm>
        <a:graphic>
          <a:graphicData uri="http://schemas.openxmlformats.org/presentationml/2006/ole">
            <mc:AlternateContent xmlns:mc="http://schemas.openxmlformats.org/markup-compatibility/2006">
              <mc:Choice xmlns:v="urn:schemas-microsoft-com:vml" Requires="v">
                <p:oleObj spid="_x0000_s11268" name="Equation" r:id="rId3" imgW="990360" imgH="393480" progId="Equation.3">
                  <p:embed/>
                </p:oleObj>
              </mc:Choice>
              <mc:Fallback>
                <p:oleObj name="Equation" r:id="rId3" imgW="990360" imgH="393480" progId="Equation.3">
                  <p:embed/>
                  <p:pic>
                    <p:nvPicPr>
                      <p:cNvPr id="21505"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4211" y="4850191"/>
                        <a:ext cx="1979878" cy="676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45490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9D6A701C-BA81-4E0A-9809-61F73BBDBCC6}" type="slidenum">
              <a:rPr lang="en-US"/>
              <a:pPr/>
              <a:t>58</a:t>
            </a:fld>
            <a:endParaRPr lang="en-US"/>
          </a:p>
        </p:txBody>
      </p:sp>
      <p:sp>
        <p:nvSpPr>
          <p:cNvPr id="17425" name="Rectangle 17"/>
          <p:cNvSpPr>
            <a:spLocks noGrp="1" noChangeArrowheads="1"/>
          </p:cNvSpPr>
          <p:nvPr>
            <p:ph type="title"/>
          </p:nvPr>
        </p:nvSpPr>
        <p:spPr>
          <a:xfrm>
            <a:off x="1295400" y="274638"/>
            <a:ext cx="9601200" cy="792162"/>
          </a:xfrm>
        </p:spPr>
        <p:txBody>
          <a:bodyPr/>
          <a:lstStyle/>
          <a:p>
            <a:r>
              <a:rPr lang="en-US" dirty="0">
                <a:solidFill>
                  <a:srgbClr val="C00000"/>
                </a:solidFill>
              </a:rPr>
              <a:t>Uniform Distribution</a:t>
            </a:r>
          </a:p>
        </p:txBody>
      </p:sp>
      <p:sp>
        <p:nvSpPr>
          <p:cNvPr id="17426" name="Rectangle 18"/>
          <p:cNvSpPr>
            <a:spLocks noGrp="1" noChangeArrowheads="1"/>
          </p:cNvSpPr>
          <p:nvPr>
            <p:ph type="body" idx="1"/>
          </p:nvPr>
        </p:nvSpPr>
        <p:spPr>
          <a:xfrm>
            <a:off x="1562100" y="1415144"/>
            <a:ext cx="9512300" cy="5290458"/>
          </a:xfrm>
          <a:ln/>
        </p:spPr>
        <p:txBody>
          <a:bodyPr>
            <a:normAutofit/>
          </a:bodyPr>
          <a:lstStyle/>
          <a:p>
            <a:r>
              <a:rPr lang="en-US" sz="2167" dirty="0"/>
              <a:t>Consider a random variable X that is uniformly distributed on the interval [a, b]. all we know about </a:t>
            </a:r>
            <a:r>
              <a:rPr lang="en-US" sz="2167" i="1" dirty="0"/>
              <a:t>X</a:t>
            </a:r>
            <a:r>
              <a:rPr lang="en-US" sz="2167" dirty="0"/>
              <a:t> is that it takes a value between </a:t>
            </a:r>
            <a:r>
              <a:rPr lang="en-US" sz="2167" i="1" dirty="0"/>
              <a:t>a</a:t>
            </a:r>
            <a:r>
              <a:rPr lang="en-US" sz="2167" dirty="0"/>
              <a:t> and </a:t>
            </a:r>
            <a:r>
              <a:rPr lang="en-US" sz="2167" i="1" dirty="0"/>
              <a:t>b</a:t>
            </a:r>
          </a:p>
          <a:p>
            <a:r>
              <a:rPr lang="en-US" sz="2167" dirty="0"/>
              <a:t>The pdf of X is given by</a:t>
            </a:r>
          </a:p>
          <a:p>
            <a:endParaRPr lang="en-US" sz="2167" dirty="0"/>
          </a:p>
          <a:p>
            <a:endParaRPr lang="en-US" sz="2167" dirty="0"/>
          </a:p>
          <a:p>
            <a:endParaRPr lang="en-US" sz="2167" dirty="0"/>
          </a:p>
          <a:p>
            <a:pPr marL="1335174" lvl="1" indent="-834483">
              <a:buNone/>
            </a:pPr>
            <a:r>
              <a:rPr lang="en-US" sz="2000" dirty="0"/>
              <a:t>Step 1	The cdf is given by</a:t>
            </a:r>
          </a:p>
          <a:p>
            <a:pPr marL="1335174" lvl="1" indent="-834483"/>
            <a:endParaRPr lang="en-US" sz="2000" dirty="0"/>
          </a:p>
          <a:p>
            <a:pPr marL="1335174" lvl="1" indent="-834483"/>
            <a:endParaRPr lang="en-US" sz="2000" dirty="0"/>
          </a:p>
          <a:p>
            <a:pPr marL="1335174" lvl="1" indent="-834483"/>
            <a:endParaRPr lang="en-US" sz="2000" dirty="0"/>
          </a:p>
          <a:p>
            <a:pPr marL="1335174" lvl="1" indent="-834483"/>
            <a:endParaRPr lang="en-US" sz="2000" dirty="0"/>
          </a:p>
          <a:p>
            <a:pPr marL="1335174" lvl="1" indent="-834483">
              <a:buNone/>
            </a:pPr>
            <a:r>
              <a:rPr lang="en-US" sz="2000" dirty="0"/>
              <a:t>Step 2	Set F(X) = (X – a) / (b – a) = R</a:t>
            </a:r>
          </a:p>
          <a:p>
            <a:pPr marL="1335174" lvl="1" indent="-834483">
              <a:buNone/>
            </a:pPr>
            <a:r>
              <a:rPr lang="en-US" sz="2000" dirty="0"/>
              <a:t>Step 3	Solving for X in terms of R yields X = a + (b – a) R</a:t>
            </a:r>
          </a:p>
          <a:p>
            <a:pPr marL="1335174" lvl="1" indent="-834483">
              <a:buNone/>
            </a:pPr>
            <a:r>
              <a:rPr lang="en-US" sz="2000" dirty="0"/>
              <a:t>Step 4: Xi = a + (b – a) </a:t>
            </a:r>
            <a:r>
              <a:rPr lang="en-US" sz="2000" dirty="0" err="1"/>
              <a:t>Ri</a:t>
            </a:r>
            <a:endParaRPr lang="en-US" sz="2000" dirty="0"/>
          </a:p>
        </p:txBody>
      </p:sp>
      <p:graphicFrame>
        <p:nvGraphicFramePr>
          <p:cNvPr id="17412" name="Object 4"/>
          <p:cNvGraphicFramePr>
            <a:graphicFrameLocks noChangeAspect="1"/>
          </p:cNvGraphicFramePr>
          <p:nvPr/>
        </p:nvGraphicFramePr>
        <p:xfrm>
          <a:off x="2540000" y="2590801"/>
          <a:ext cx="3200400" cy="1012825"/>
        </p:xfrm>
        <a:graphic>
          <a:graphicData uri="http://schemas.openxmlformats.org/presentationml/2006/ole">
            <mc:AlternateContent xmlns:mc="http://schemas.openxmlformats.org/markup-compatibility/2006">
              <mc:Choice xmlns:v="urn:schemas-microsoft-com:vml" Requires="v">
                <p:oleObj spid="_x0000_s12296" name="Equation" r:id="rId3" imgW="1409400" imgH="520560" progId="Equation.3">
                  <p:embed/>
                </p:oleObj>
              </mc:Choice>
              <mc:Fallback>
                <p:oleObj name="Equation" r:id="rId3" imgW="1409400" imgH="520560" progId="Equation.3">
                  <p:embed/>
                  <p:pic>
                    <p:nvPicPr>
                      <p:cNvPr id="1741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00" y="2590801"/>
                        <a:ext cx="3200400" cy="101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3" name="Object 5"/>
          <p:cNvGraphicFramePr>
            <a:graphicFrameLocks noChangeAspect="1"/>
          </p:cNvGraphicFramePr>
          <p:nvPr/>
        </p:nvGraphicFramePr>
        <p:xfrm>
          <a:off x="3340100" y="3962400"/>
          <a:ext cx="3022600" cy="1211263"/>
        </p:xfrm>
        <a:graphic>
          <a:graphicData uri="http://schemas.openxmlformats.org/presentationml/2006/ole">
            <mc:AlternateContent xmlns:mc="http://schemas.openxmlformats.org/markup-compatibility/2006">
              <mc:Choice xmlns:v="urn:schemas-microsoft-com:vml" Requires="v">
                <p:oleObj spid="_x0000_s12297" name="Equation" r:id="rId5" imgW="1384200" imgH="647640" progId="Equation.3">
                  <p:embed/>
                </p:oleObj>
              </mc:Choice>
              <mc:Fallback>
                <p:oleObj name="Equation" r:id="rId5" imgW="1384200" imgH="647640" progId="Equation.3">
                  <p:embed/>
                  <p:pic>
                    <p:nvPicPr>
                      <p:cNvPr id="17413"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0100" y="3962400"/>
                        <a:ext cx="3022600" cy="121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6"/>
          <p:cNvGrpSpPr>
            <a:grpSpLocks/>
          </p:cNvGrpSpPr>
          <p:nvPr/>
        </p:nvGrpSpPr>
        <p:grpSpPr bwMode="auto">
          <a:xfrm>
            <a:off x="6985000" y="2819400"/>
            <a:ext cx="2578100" cy="1695450"/>
            <a:chOff x="1392" y="1440"/>
            <a:chExt cx="1392" cy="1068"/>
          </a:xfrm>
        </p:grpSpPr>
        <p:sp>
          <p:nvSpPr>
            <p:cNvPr id="17415" name="Text Box 7"/>
            <p:cNvSpPr txBox="1">
              <a:spLocks noChangeArrowheads="1"/>
            </p:cNvSpPr>
            <p:nvPr/>
          </p:nvSpPr>
          <p:spPr bwMode="auto">
            <a:xfrm>
              <a:off x="1632" y="2304"/>
              <a:ext cx="158" cy="204"/>
            </a:xfrm>
            <a:prstGeom prst="rect">
              <a:avLst/>
            </a:prstGeom>
            <a:noFill/>
            <a:ln w="9525">
              <a:noFill/>
              <a:miter lim="800000"/>
              <a:headEnd/>
              <a:tailEnd/>
            </a:ln>
            <a:effectLst/>
          </p:spPr>
          <p:txBody>
            <a:bodyPr wrap="none">
              <a:spAutoFit/>
            </a:bodyPr>
            <a:lstStyle/>
            <a:p>
              <a:r>
                <a:rPr lang="en-US" sz="1500" dirty="0">
                  <a:latin typeface="Arial" charset="0"/>
                </a:rPr>
                <a:t>0</a:t>
              </a:r>
              <a:endParaRPr lang="zh-TW" altLang="en-GB" sz="1500" dirty="0">
                <a:latin typeface="Arial" charset="0"/>
                <a:ea typeface="新細明體" pitchFamily="18" charset="-120"/>
              </a:endParaRPr>
            </a:p>
          </p:txBody>
        </p:sp>
        <p:sp>
          <p:nvSpPr>
            <p:cNvPr id="17416" name="Text Box 8"/>
            <p:cNvSpPr txBox="1">
              <a:spLocks noChangeArrowheads="1"/>
            </p:cNvSpPr>
            <p:nvPr/>
          </p:nvSpPr>
          <p:spPr bwMode="auto">
            <a:xfrm>
              <a:off x="2400" y="2304"/>
              <a:ext cx="158" cy="204"/>
            </a:xfrm>
            <a:prstGeom prst="rect">
              <a:avLst/>
            </a:prstGeom>
            <a:noFill/>
            <a:ln w="9525">
              <a:noFill/>
              <a:miter lim="800000"/>
              <a:headEnd/>
              <a:tailEnd/>
            </a:ln>
            <a:effectLst/>
          </p:spPr>
          <p:txBody>
            <a:bodyPr wrap="none">
              <a:spAutoFit/>
            </a:bodyPr>
            <a:lstStyle/>
            <a:p>
              <a:r>
                <a:rPr lang="en-US" sz="1500" dirty="0">
                  <a:latin typeface="Arial" charset="0"/>
                </a:rPr>
                <a:t>b</a:t>
              </a:r>
              <a:endParaRPr lang="en-GB" altLang="zh-TW" sz="1500" dirty="0">
                <a:latin typeface="Arial" charset="0"/>
                <a:ea typeface="新細明體" pitchFamily="18" charset="-120"/>
              </a:endParaRPr>
            </a:p>
          </p:txBody>
        </p:sp>
        <p:sp>
          <p:nvSpPr>
            <p:cNvPr id="17417" name="Text Box 9"/>
            <p:cNvSpPr txBox="1">
              <a:spLocks noChangeArrowheads="1"/>
            </p:cNvSpPr>
            <p:nvPr/>
          </p:nvSpPr>
          <p:spPr bwMode="auto">
            <a:xfrm>
              <a:off x="1920" y="2304"/>
              <a:ext cx="158" cy="204"/>
            </a:xfrm>
            <a:prstGeom prst="rect">
              <a:avLst/>
            </a:prstGeom>
            <a:noFill/>
            <a:ln w="9525">
              <a:noFill/>
              <a:miter lim="800000"/>
              <a:headEnd/>
              <a:tailEnd/>
            </a:ln>
            <a:effectLst/>
          </p:spPr>
          <p:txBody>
            <a:bodyPr wrap="none">
              <a:spAutoFit/>
            </a:bodyPr>
            <a:lstStyle/>
            <a:p>
              <a:r>
                <a:rPr lang="en-US" sz="1500" dirty="0">
                  <a:latin typeface="Arial" charset="0"/>
                </a:rPr>
                <a:t>a</a:t>
              </a:r>
              <a:endParaRPr lang="en-GB" altLang="zh-TW" sz="1500" dirty="0">
                <a:latin typeface="Arial" charset="0"/>
                <a:ea typeface="新細明體" pitchFamily="18" charset="-120"/>
              </a:endParaRPr>
            </a:p>
          </p:txBody>
        </p:sp>
        <p:sp>
          <p:nvSpPr>
            <p:cNvPr id="17418" name="Line 10"/>
            <p:cNvSpPr>
              <a:spLocks noChangeShapeType="1"/>
            </p:cNvSpPr>
            <p:nvPr/>
          </p:nvSpPr>
          <p:spPr bwMode="auto">
            <a:xfrm>
              <a:off x="1776" y="1440"/>
              <a:ext cx="0" cy="864"/>
            </a:xfrm>
            <a:prstGeom prst="line">
              <a:avLst/>
            </a:prstGeom>
            <a:noFill/>
            <a:ln w="9525">
              <a:solidFill>
                <a:schemeClr val="tx1"/>
              </a:solidFill>
              <a:miter lim="800000"/>
              <a:headEnd type="triangle" w="med" len="med"/>
              <a:tailEnd/>
            </a:ln>
            <a:effectLst/>
          </p:spPr>
          <p:txBody>
            <a:bodyPr wrap="none"/>
            <a:lstStyle/>
            <a:p>
              <a:endParaRPr lang="en-US" sz="1500"/>
            </a:p>
          </p:txBody>
        </p:sp>
        <p:sp>
          <p:nvSpPr>
            <p:cNvPr id="17419" name="Line 11"/>
            <p:cNvSpPr>
              <a:spLocks noChangeShapeType="1"/>
            </p:cNvSpPr>
            <p:nvPr/>
          </p:nvSpPr>
          <p:spPr bwMode="auto">
            <a:xfrm>
              <a:off x="1776" y="2304"/>
              <a:ext cx="1008" cy="0"/>
            </a:xfrm>
            <a:prstGeom prst="line">
              <a:avLst/>
            </a:prstGeom>
            <a:noFill/>
            <a:ln w="9525">
              <a:solidFill>
                <a:schemeClr val="tx1"/>
              </a:solidFill>
              <a:miter lim="800000"/>
              <a:headEnd/>
              <a:tailEnd type="triangle" w="med" len="med"/>
            </a:ln>
            <a:effectLst/>
          </p:spPr>
          <p:txBody>
            <a:bodyPr wrap="none"/>
            <a:lstStyle/>
            <a:p>
              <a:endParaRPr lang="en-US" sz="1500"/>
            </a:p>
          </p:txBody>
        </p:sp>
        <p:sp>
          <p:nvSpPr>
            <p:cNvPr id="17420" name="Rectangle 12" descr="Wide upward diagonal"/>
            <p:cNvSpPr>
              <a:spLocks noChangeArrowheads="1"/>
            </p:cNvSpPr>
            <p:nvPr/>
          </p:nvSpPr>
          <p:spPr bwMode="auto">
            <a:xfrm>
              <a:off x="1968" y="1920"/>
              <a:ext cx="528" cy="384"/>
            </a:xfrm>
            <a:prstGeom prst="rect">
              <a:avLst/>
            </a:prstGeom>
            <a:pattFill prst="wdUpDiag">
              <a:fgClr>
                <a:schemeClr val="tx1"/>
              </a:fgClr>
              <a:bgClr>
                <a:schemeClr val="bg1"/>
              </a:bgClr>
            </a:pattFill>
            <a:ln w="9525">
              <a:solidFill>
                <a:schemeClr val="tx1"/>
              </a:solidFill>
              <a:miter lim="800000"/>
              <a:headEnd/>
              <a:tailEnd/>
            </a:ln>
            <a:effectLst/>
          </p:spPr>
          <p:txBody>
            <a:bodyPr wrap="none" anchor="ctr"/>
            <a:lstStyle/>
            <a:p>
              <a:endParaRPr lang="en-US" sz="1500"/>
            </a:p>
          </p:txBody>
        </p:sp>
        <p:graphicFrame>
          <p:nvGraphicFramePr>
            <p:cNvPr id="17421" name="Object 13"/>
            <p:cNvGraphicFramePr>
              <a:graphicFrameLocks noChangeAspect="1"/>
            </p:cNvGraphicFramePr>
            <p:nvPr/>
          </p:nvGraphicFramePr>
          <p:xfrm>
            <a:off x="1392" y="1680"/>
            <a:ext cx="384" cy="356"/>
          </p:xfrm>
          <a:graphic>
            <a:graphicData uri="http://schemas.openxmlformats.org/presentationml/2006/ole">
              <mc:AlternateContent xmlns:mc="http://schemas.openxmlformats.org/markup-compatibility/2006">
                <mc:Choice xmlns:v="urn:schemas-microsoft-com:vml" Requires="v">
                  <p:oleObj spid="_x0000_s12298" name="Equation" r:id="rId7" imgW="342720" imgH="317160" progId="Equation.3">
                    <p:embed/>
                  </p:oleObj>
                </mc:Choice>
                <mc:Fallback>
                  <p:oleObj name="Equation" r:id="rId7" imgW="342720" imgH="317160" progId="Equation.3">
                    <p:embed/>
                    <p:pic>
                      <p:nvPicPr>
                        <p:cNvPr id="17421"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92" y="1680"/>
                          <a:ext cx="384" cy="3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22" name="Line 14"/>
            <p:cNvSpPr>
              <a:spLocks noChangeShapeType="1"/>
            </p:cNvSpPr>
            <p:nvPr/>
          </p:nvSpPr>
          <p:spPr bwMode="auto">
            <a:xfrm flipV="1">
              <a:off x="1776" y="1920"/>
              <a:ext cx="192" cy="0"/>
            </a:xfrm>
            <a:prstGeom prst="line">
              <a:avLst/>
            </a:prstGeom>
            <a:noFill/>
            <a:ln w="9525">
              <a:solidFill>
                <a:schemeClr val="tx1"/>
              </a:solidFill>
              <a:prstDash val="sysDot"/>
              <a:miter lim="800000"/>
              <a:headEnd/>
              <a:tailEnd/>
            </a:ln>
            <a:effectLst/>
          </p:spPr>
          <p:txBody>
            <a:bodyPr wrap="none"/>
            <a:lstStyle/>
            <a:p>
              <a:endParaRPr lang="en-US" sz="1500"/>
            </a:p>
          </p:txBody>
        </p:sp>
      </p:grpSp>
    </p:spTree>
    <p:extLst>
      <p:ext uri="{BB962C8B-B14F-4D97-AF65-F5344CB8AC3E}">
        <p14:creationId xmlns:p14="http://schemas.microsoft.com/office/powerpoint/2010/main" val="32738243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zh-CN" dirty="0">
                <a:solidFill>
                  <a:srgbClr val="C00000"/>
                </a:solidFill>
                <a:ea typeface="宋体" pitchFamily="2" charset="-122"/>
              </a:rPr>
              <a:t>Uniform distribution</a:t>
            </a:r>
          </a:p>
        </p:txBody>
      </p:sp>
      <p:sp>
        <p:nvSpPr>
          <p:cNvPr id="20483" name="Rectangle 3" descr="Rectangle: Click to edit Master text styles&#10;Second level&#10;Third level&#10;Fourth level&#10;Fifth level"/>
          <p:cNvSpPr>
            <a:spLocks noGrp="1" noChangeArrowheads="1"/>
          </p:cNvSpPr>
          <p:nvPr>
            <p:ph type="body" idx="1"/>
          </p:nvPr>
        </p:nvSpPr>
        <p:spPr>
          <a:xfrm>
            <a:off x="1295400" y="1371600"/>
            <a:ext cx="9601200" cy="4754563"/>
          </a:xfrm>
        </p:spPr>
        <p:txBody>
          <a:bodyPr/>
          <a:lstStyle/>
          <a:p>
            <a:r>
              <a:rPr lang="en-US" sz="2333" dirty="0"/>
              <a:t>Example Given a=2 and b= 4 generate six random observations using random numbers, 0.3, 0.48, 0.36, 0.01, 0.54, 0.34</a:t>
            </a:r>
            <a:endParaRPr lang="en-US" altLang="zh-CN" sz="2333" dirty="0">
              <a:ea typeface="宋体" pitchFamily="2" charset="-122"/>
            </a:endParaRPr>
          </a:p>
        </p:txBody>
      </p:sp>
      <p:pic>
        <p:nvPicPr>
          <p:cNvPr id="22536" name="Picture 8"/>
          <p:cNvPicPr>
            <a:picLocks noChangeAspect="1" noChangeArrowheads="1"/>
          </p:cNvPicPr>
          <p:nvPr/>
        </p:nvPicPr>
        <p:blipFill>
          <a:blip r:embed="rId2" cstate="print"/>
          <a:srcRect/>
          <a:stretch>
            <a:fillRect/>
          </a:stretch>
        </p:blipFill>
        <p:spPr bwMode="auto">
          <a:xfrm>
            <a:off x="2678909" y="2971800"/>
            <a:ext cx="6834188" cy="2514600"/>
          </a:xfrm>
          <a:prstGeom prst="rect">
            <a:avLst/>
          </a:prstGeom>
          <a:noFill/>
          <a:ln w="9525">
            <a:noFill/>
            <a:miter lim="800000"/>
            <a:headEnd/>
            <a:tailEnd/>
          </a:ln>
        </p:spPr>
      </p:pic>
    </p:spTree>
    <p:extLst>
      <p:ext uri="{BB962C8B-B14F-4D97-AF65-F5344CB8AC3E}">
        <p14:creationId xmlns:p14="http://schemas.microsoft.com/office/powerpoint/2010/main" val="200978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6"/>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0B01D21F-0DF6-4D61-9CBA-41EA030AEE51}" type="slidenum">
              <a:rPr lang="en-US" sz="1333">
                <a:latin typeface="Arial Black" pitchFamily="34" charset="0"/>
              </a:rPr>
              <a:pPr algn="r" eaLnBrk="1" hangingPunct="1"/>
              <a:t>6</a:t>
            </a:fld>
            <a:endParaRPr lang="en-US" sz="1333">
              <a:latin typeface="Arial Black" pitchFamily="34" charset="0"/>
            </a:endParaRPr>
          </a:p>
        </p:txBody>
      </p:sp>
      <p:sp>
        <p:nvSpPr>
          <p:cNvPr id="1030" name="Rectangle 2"/>
          <p:cNvSpPr>
            <a:spLocks noGrp="1" noChangeArrowheads="1"/>
          </p:cNvSpPr>
          <p:nvPr>
            <p:ph type="title" idx="4294967295"/>
          </p:nvPr>
        </p:nvSpPr>
        <p:spPr>
          <a:xfrm>
            <a:off x="1871929" y="1"/>
            <a:ext cx="9558073" cy="855928"/>
          </a:xfrm>
        </p:spPr>
        <p:txBody>
          <a:bodyPr vert="horz" wrap="square" lIns="104501" tIns="52250" rIns="104501" bIns="52250" numCol="1" rtlCol="0" anchor="ctr" anchorCtr="0" compatLnSpc="1">
            <a:prstTxWarp prst="textNoShape">
              <a:avLst/>
            </a:prstTxWarp>
            <a:normAutofit/>
          </a:bodyPr>
          <a:lstStyle/>
          <a:p>
            <a:r>
              <a:rPr lang="en-US" smtClean="0"/>
              <a:t> </a:t>
            </a:r>
            <a:r>
              <a:rPr lang="en-US" sz="3667">
                <a:solidFill>
                  <a:srgbClr val="C00000"/>
                </a:solidFill>
              </a:rPr>
              <a:t>1.Properties of Random Numbers</a:t>
            </a:r>
          </a:p>
        </p:txBody>
      </p:sp>
      <p:sp>
        <p:nvSpPr>
          <p:cNvPr id="1031" name="Rectangle 3"/>
          <p:cNvSpPr>
            <a:spLocks noGrp="1" noChangeArrowheads="1"/>
          </p:cNvSpPr>
          <p:nvPr>
            <p:ph type="body" sz="half" idx="4294967295"/>
          </p:nvPr>
        </p:nvSpPr>
        <p:spPr>
          <a:xfrm>
            <a:off x="1562365" y="1058334"/>
            <a:ext cx="9867635" cy="5341938"/>
          </a:xfrm>
        </p:spPr>
        <p:txBody>
          <a:bodyPr vert="horz" wrap="square" lIns="104501" tIns="52250" rIns="104501" bIns="52250" numCol="1" rtlCol="0" anchor="t" anchorCtr="0" compatLnSpc="1">
            <a:prstTxWarp prst="textNoShape">
              <a:avLst/>
            </a:prstTxWarp>
            <a:normAutofit/>
          </a:bodyPr>
          <a:lstStyle/>
          <a:p>
            <a:pPr marL="0" indent="0" defTabSz="1001380">
              <a:buNone/>
              <a:defRPr/>
            </a:pPr>
            <a:r>
              <a:rPr lang="en-US" sz="2250" dirty="0">
                <a:cs typeface="Calibri" pitchFamily="34" charset="0"/>
              </a:rPr>
              <a:t>A sequence of random numbers </a:t>
            </a:r>
            <a:r>
              <a:rPr lang="en-US" sz="2250" i="1" dirty="0">
                <a:cs typeface="Calibri" pitchFamily="34" charset="0"/>
              </a:rPr>
              <a:t>R</a:t>
            </a:r>
            <a:r>
              <a:rPr lang="en-US" sz="2250" i="1" baseline="-25000" dirty="0">
                <a:cs typeface="Calibri" pitchFamily="34" charset="0"/>
              </a:rPr>
              <a:t>1</a:t>
            </a:r>
            <a:r>
              <a:rPr lang="en-US" sz="2250" i="1" dirty="0">
                <a:cs typeface="Calibri" pitchFamily="34" charset="0"/>
              </a:rPr>
              <a:t>, R</a:t>
            </a:r>
            <a:r>
              <a:rPr lang="en-US" sz="2250" i="1" baseline="-25000" dirty="0">
                <a:cs typeface="Calibri" pitchFamily="34" charset="0"/>
              </a:rPr>
              <a:t>2</a:t>
            </a:r>
            <a:r>
              <a:rPr lang="en-US" sz="2250" i="1" dirty="0">
                <a:cs typeface="Calibri" pitchFamily="34" charset="0"/>
              </a:rPr>
              <a:t>, …,</a:t>
            </a:r>
            <a:r>
              <a:rPr lang="en-US" sz="2250" dirty="0">
                <a:cs typeface="Calibri" pitchFamily="34" charset="0"/>
              </a:rPr>
              <a:t> must have two important statistical properties:</a:t>
            </a:r>
          </a:p>
          <a:p>
            <a:pPr marL="929298" lvl="1" indent="-428608" defTabSz="1001380">
              <a:buClr>
                <a:srgbClr val="0000FF"/>
              </a:buClr>
              <a:buFont typeface="+mj-lt"/>
              <a:buAutoNum type="arabicPeriod"/>
              <a:defRPr/>
            </a:pPr>
            <a:r>
              <a:rPr lang="en-US" sz="2250" dirty="0">
                <a:solidFill>
                  <a:srgbClr val="0000FF"/>
                </a:solidFill>
                <a:cs typeface="Calibri" pitchFamily="34" charset="0"/>
              </a:rPr>
              <a:t>Uniformity</a:t>
            </a:r>
          </a:p>
          <a:p>
            <a:pPr marL="929298" lvl="1" indent="-428608" defTabSz="1001380">
              <a:buClr>
                <a:srgbClr val="0000FF"/>
              </a:buClr>
              <a:buFont typeface="+mj-lt"/>
              <a:buAutoNum type="arabicPeriod"/>
              <a:defRPr/>
            </a:pPr>
            <a:r>
              <a:rPr lang="en-US" sz="2250" dirty="0">
                <a:solidFill>
                  <a:srgbClr val="0000FF"/>
                </a:solidFill>
                <a:cs typeface="Calibri" pitchFamily="34" charset="0"/>
              </a:rPr>
              <a:t>Independence.</a:t>
            </a:r>
          </a:p>
          <a:p>
            <a:pPr marL="0" indent="0" defTabSz="1001380">
              <a:buNone/>
              <a:defRPr/>
            </a:pPr>
            <a:r>
              <a:rPr lang="en-US" sz="2250" dirty="0">
                <a:cs typeface="Calibri" pitchFamily="34" charset="0"/>
              </a:rPr>
              <a:t>Random Number, </a:t>
            </a:r>
            <a:r>
              <a:rPr lang="en-US" sz="2250" i="1" dirty="0" err="1">
                <a:cs typeface="Calibri" pitchFamily="34" charset="0"/>
              </a:rPr>
              <a:t>R</a:t>
            </a:r>
            <a:r>
              <a:rPr lang="en-US" sz="2250" i="1" baseline="-25000" dirty="0" err="1">
                <a:cs typeface="Calibri" pitchFamily="34" charset="0"/>
              </a:rPr>
              <a:t>i</a:t>
            </a:r>
            <a:r>
              <a:rPr lang="en-US" sz="2250" dirty="0">
                <a:cs typeface="Calibri" pitchFamily="34" charset="0"/>
              </a:rPr>
              <a:t>, must be independently drawn from a uniform distribution with </a:t>
            </a:r>
            <a:r>
              <a:rPr lang="en-US" sz="2250" dirty="0" err="1">
                <a:cs typeface="Calibri" pitchFamily="34" charset="0"/>
              </a:rPr>
              <a:t>pdf</a:t>
            </a:r>
            <a:r>
              <a:rPr lang="en-US" sz="2250" dirty="0">
                <a:cs typeface="Calibri" pitchFamily="34" charset="0"/>
              </a:rPr>
              <a:t>:</a:t>
            </a:r>
          </a:p>
          <a:p>
            <a:pPr marL="813622" lvl="1" indent="-312932" defTabSz="1001380">
              <a:buNone/>
              <a:defRPr/>
            </a:pPr>
            <a:endParaRPr lang="en-US" sz="2083" dirty="0"/>
          </a:p>
          <a:p>
            <a:pPr marL="0" indent="0" defTabSz="1001380">
              <a:buNone/>
              <a:defRPr/>
            </a:pPr>
            <a:endParaRPr lang="en-US" sz="1167" dirty="0"/>
          </a:p>
        </p:txBody>
      </p:sp>
      <p:pic>
        <p:nvPicPr>
          <p:cNvPr id="1032" name="Picture 24" descr="07-1"/>
          <p:cNvPicPr>
            <a:picLocks noGrp="1" noChangeAspect="1" noChangeArrowheads="1"/>
          </p:cNvPicPr>
          <p:nvPr>
            <p:ph sz="quarter" idx="4294967295"/>
          </p:nvPr>
        </p:nvPicPr>
        <p:blipFill>
          <a:blip r:embed="rId4"/>
          <a:srcRect/>
          <a:stretch>
            <a:fillRect/>
          </a:stretch>
        </p:blipFill>
        <p:spPr>
          <a:xfrm>
            <a:off x="7252230" y="3352272"/>
            <a:ext cx="4177771" cy="2225146"/>
          </a:xfrm>
          <a:noFill/>
        </p:spPr>
      </p:pic>
      <p:graphicFrame>
        <p:nvGraphicFramePr>
          <p:cNvPr id="1026" name="Object 26"/>
          <p:cNvGraphicFramePr>
            <a:graphicFrameLocks noGrp="1" noChangeAspect="1"/>
          </p:cNvGraphicFramePr>
          <p:nvPr>
            <p:ph sz="quarter" idx="4294967295"/>
          </p:nvPr>
        </p:nvGraphicFramePr>
        <p:xfrm>
          <a:off x="762000" y="3443553"/>
          <a:ext cx="3514990" cy="1026583"/>
        </p:xfrm>
        <a:graphic>
          <a:graphicData uri="http://schemas.openxmlformats.org/presentationml/2006/ole">
            <mc:AlternateContent xmlns:mc="http://schemas.openxmlformats.org/markup-compatibility/2006">
              <mc:Choice xmlns:v="urn:schemas-microsoft-com:vml" Requires="v">
                <p:oleObj spid="_x0000_s1032" name="Equation" r:id="rId5" imgW="1371600" imgH="457200" progId="Equation.3">
                  <p:embed/>
                </p:oleObj>
              </mc:Choice>
              <mc:Fallback>
                <p:oleObj name="Equation" r:id="rId5" imgW="1371600" imgH="457200" progId="Equation.3">
                  <p:embed/>
                  <p:pic>
                    <p:nvPicPr>
                      <p:cNvPr id="1026"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3443553"/>
                        <a:ext cx="3514990" cy="10265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Text Box 21"/>
          <p:cNvSpPr txBox="1">
            <a:spLocks noChangeArrowheads="1"/>
          </p:cNvSpPr>
          <p:nvPr/>
        </p:nvSpPr>
        <p:spPr bwMode="auto">
          <a:xfrm>
            <a:off x="7785366" y="3200137"/>
            <a:ext cx="2578364" cy="746593"/>
          </a:xfrm>
          <a:prstGeom prst="rect">
            <a:avLst/>
          </a:prstGeom>
          <a:noFill/>
          <a:ln w="9525" algn="ctr">
            <a:noFill/>
            <a:miter lim="800000"/>
            <a:headEnd/>
            <a:tailEnd/>
          </a:ln>
        </p:spPr>
        <p:txBody>
          <a:bodyPr lIns="104501" tIns="52250" rIns="104501" bIns="52250">
            <a:spAutoFit/>
          </a:bodyPr>
          <a:lstStyle/>
          <a:p>
            <a:pPr algn="ctr">
              <a:spcBef>
                <a:spcPct val="50000"/>
              </a:spcBef>
            </a:pPr>
            <a:r>
              <a:rPr lang="en-US" sz="2083">
                <a:latin typeface="Arial" pitchFamily="34" charset="0"/>
              </a:rPr>
              <a:t>pdf for random numbers</a:t>
            </a:r>
          </a:p>
        </p:txBody>
      </p:sp>
      <p:graphicFrame>
        <p:nvGraphicFramePr>
          <p:cNvPr id="1027" name="Object 28"/>
          <p:cNvGraphicFramePr>
            <a:graphicFrameLocks noChangeAspect="1"/>
          </p:cNvGraphicFramePr>
          <p:nvPr/>
        </p:nvGraphicFramePr>
        <p:xfrm>
          <a:off x="1918229" y="4343136"/>
          <a:ext cx="3821907" cy="1211792"/>
        </p:xfrm>
        <a:graphic>
          <a:graphicData uri="http://schemas.openxmlformats.org/presentationml/2006/ole">
            <mc:AlternateContent xmlns:mc="http://schemas.openxmlformats.org/markup-compatibility/2006">
              <mc:Choice xmlns:v="urn:schemas-microsoft-com:vml" Requires="v">
                <p:oleObj spid="_x0000_s1033" name="Equation" r:id="rId7" imgW="1307880" imgH="482400" progId="Equation.3">
                  <p:embed/>
                </p:oleObj>
              </mc:Choice>
              <mc:Fallback>
                <p:oleObj name="Equation" r:id="rId7" imgW="1307880" imgH="482400" progId="Equation.3">
                  <p:embed/>
                  <p:pic>
                    <p:nvPicPr>
                      <p:cNvPr id="1027" name="Object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18229" y="4343136"/>
                        <a:ext cx="3821907" cy="12117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29"/>
          <p:cNvGraphicFramePr>
            <a:graphicFrameLocks noChangeAspect="1"/>
          </p:cNvGraphicFramePr>
          <p:nvPr/>
        </p:nvGraphicFramePr>
        <p:xfrm>
          <a:off x="1918229" y="5562865"/>
          <a:ext cx="7822407" cy="1088760"/>
        </p:xfrm>
        <a:graphic>
          <a:graphicData uri="http://schemas.openxmlformats.org/presentationml/2006/ole">
            <mc:AlternateContent xmlns:mc="http://schemas.openxmlformats.org/markup-compatibility/2006">
              <mc:Choice xmlns:v="urn:schemas-microsoft-com:vml" Requires="v">
                <p:oleObj spid="_x0000_s1034" name="Equation" r:id="rId9" imgW="3136680" imgH="507960" progId="Equation.3">
                  <p:embed/>
                </p:oleObj>
              </mc:Choice>
              <mc:Fallback>
                <p:oleObj name="Equation" r:id="rId9" imgW="3136680" imgH="507960" progId="Equation.3">
                  <p:embed/>
                  <p:pic>
                    <p:nvPicPr>
                      <p:cNvPr id="1028" name="Object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18229" y="5562865"/>
                        <a:ext cx="7822407" cy="10887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7199089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127E0247-D77A-4BB0-92CB-EE39DE14F2F9}" type="slidenum">
              <a:rPr lang="en-US" sz="1333">
                <a:latin typeface="Arial Black" pitchFamily="34" charset="0"/>
              </a:rPr>
              <a:pPr algn="r" eaLnBrk="1" hangingPunct="1"/>
              <a:t>7</a:t>
            </a:fld>
            <a:endParaRPr lang="en-US" sz="1333">
              <a:latin typeface="Arial Black" pitchFamily="34" charset="0"/>
            </a:endParaRPr>
          </a:p>
        </p:txBody>
      </p:sp>
      <p:sp>
        <p:nvSpPr>
          <p:cNvPr id="18435" name="Rectangle 2"/>
          <p:cNvSpPr>
            <a:spLocks noGrp="1" noChangeArrowheads="1"/>
          </p:cNvSpPr>
          <p:nvPr>
            <p:ph type="title" idx="4294967295"/>
          </p:nvPr>
        </p:nvSpPr>
        <p:spPr>
          <a:xfrm>
            <a:off x="762000" y="189177"/>
            <a:ext cx="9558073" cy="855927"/>
          </a:xfrm>
        </p:spPr>
        <p:txBody>
          <a:bodyPr vert="horz" wrap="square" lIns="104501" tIns="52250" rIns="104501" bIns="52250" numCol="1" rtlCol="0" anchor="ctr" anchorCtr="0" compatLnSpc="1">
            <a:prstTxWarp prst="textNoShape">
              <a:avLst/>
            </a:prstTxWarp>
            <a:normAutofit/>
          </a:bodyPr>
          <a:lstStyle/>
          <a:p>
            <a:r>
              <a:rPr lang="en-US" sz="4083">
                <a:solidFill>
                  <a:srgbClr val="C00000"/>
                </a:solidFill>
              </a:rPr>
              <a:t>Properties of Random Numbers </a:t>
            </a:r>
            <a:r>
              <a:rPr lang="en-US" altLang="ko-KR" sz="4083">
                <a:solidFill>
                  <a:srgbClr val="C00000"/>
                </a:solidFill>
                <a:ea typeface="굴림" pitchFamily="34" charset="-127"/>
              </a:rPr>
              <a:t>(cont.)</a:t>
            </a:r>
            <a:endParaRPr lang="en-US" sz="4083">
              <a:solidFill>
                <a:srgbClr val="C00000"/>
              </a:solidFill>
            </a:endParaRPr>
          </a:p>
        </p:txBody>
      </p:sp>
      <p:sp>
        <p:nvSpPr>
          <p:cNvPr id="41988" name="Rectangle 3"/>
          <p:cNvSpPr>
            <a:spLocks noGrp="1" noChangeArrowheads="1"/>
          </p:cNvSpPr>
          <p:nvPr>
            <p:ph type="body" idx="4294967295"/>
          </p:nvPr>
        </p:nvSpPr>
        <p:spPr>
          <a:xfrm>
            <a:off x="393291" y="1263386"/>
            <a:ext cx="11405420" cy="5180542"/>
          </a:xfrm>
        </p:spPr>
        <p:txBody>
          <a:bodyPr vert="horz" wrap="square" lIns="104501" tIns="52250" rIns="104501" bIns="52250" numCol="1" rtlCol="0" anchor="t" anchorCtr="0" compatLnSpc="1">
            <a:prstTxWarp prst="textNoShape">
              <a:avLst/>
            </a:prstTxWarp>
            <a:normAutofit/>
          </a:bodyPr>
          <a:lstStyle/>
          <a:p>
            <a:pPr marL="0" indent="0" defTabSz="1001380">
              <a:buNone/>
              <a:defRPr/>
            </a:pPr>
            <a:r>
              <a:rPr lang="en-US" sz="3250" u="sng" dirty="0">
                <a:solidFill>
                  <a:srgbClr val="0000FF"/>
                </a:solidFill>
              </a:rPr>
              <a:t>Uniformity:</a:t>
            </a:r>
            <a:r>
              <a:rPr lang="en-US" sz="3250" dirty="0"/>
              <a:t> If the interval [0,1] is divided into </a:t>
            </a:r>
            <a:r>
              <a:rPr lang="en-US" sz="3250" i="1" dirty="0"/>
              <a:t>n</a:t>
            </a:r>
            <a:r>
              <a:rPr lang="en-US" sz="3250" dirty="0"/>
              <a:t> classes, or subintervals of equal length, the expected number of observations in each interval is </a:t>
            </a:r>
            <a:r>
              <a:rPr lang="en-US" sz="3250" i="1" dirty="0"/>
              <a:t>N/n</a:t>
            </a:r>
            <a:r>
              <a:rPr lang="en-US" sz="3250" dirty="0"/>
              <a:t>, where </a:t>
            </a:r>
            <a:r>
              <a:rPr lang="en-US" sz="3250" i="1" dirty="0"/>
              <a:t>N</a:t>
            </a:r>
            <a:r>
              <a:rPr lang="en-US" sz="3250" dirty="0"/>
              <a:t> is the total number of observations</a:t>
            </a:r>
          </a:p>
          <a:p>
            <a:pPr marL="0" indent="0" defTabSz="1001380">
              <a:buNone/>
              <a:defRPr/>
            </a:pPr>
            <a:r>
              <a:rPr lang="en-US" sz="3250" dirty="0"/>
              <a:t>In a </a:t>
            </a:r>
            <a:r>
              <a:rPr lang="en-US" sz="3250" i="1" dirty="0"/>
              <a:t>uniform distribution</a:t>
            </a:r>
            <a:r>
              <a:rPr lang="en-US" sz="3250" dirty="0"/>
              <a:t>, any number within the specified </a:t>
            </a:r>
            <a:r>
              <a:rPr lang="en-US" sz="3250" dirty="0"/>
              <a:t>range</a:t>
            </a:r>
          </a:p>
          <a:p>
            <a:pPr marL="0" indent="0" defTabSz="1001380">
              <a:buNone/>
              <a:defRPr/>
            </a:pPr>
            <a:r>
              <a:rPr lang="en-US" sz="3250" dirty="0"/>
              <a:t>[ </a:t>
            </a:r>
            <a:r>
              <a:rPr lang="en-US" sz="3250" dirty="0"/>
              <a:t>for </a:t>
            </a:r>
            <a:r>
              <a:rPr lang="en-US" sz="3250" dirty="0" err="1"/>
              <a:t>eg</a:t>
            </a:r>
            <a:r>
              <a:rPr lang="en-US" sz="3250" dirty="0"/>
              <a:t>. 0 to 1] has equal probability of occurring</a:t>
            </a:r>
          </a:p>
          <a:p>
            <a:pPr marL="0" indent="0" defTabSz="1001380">
              <a:buNone/>
              <a:defRPr/>
            </a:pPr>
            <a:r>
              <a:rPr lang="en-US" sz="3250" u="sng" dirty="0">
                <a:solidFill>
                  <a:srgbClr val="0000FF"/>
                </a:solidFill>
              </a:rPr>
              <a:t>Independence:</a:t>
            </a:r>
            <a:r>
              <a:rPr lang="en-US" sz="3250" dirty="0">
                <a:solidFill>
                  <a:srgbClr val="0000FF"/>
                </a:solidFill>
              </a:rPr>
              <a:t> </a:t>
            </a:r>
            <a:r>
              <a:rPr lang="en-US" sz="3250" dirty="0"/>
              <a:t>The probability of observing a value in a particular interval is independent of the previous value drawn</a:t>
            </a:r>
          </a:p>
          <a:p>
            <a:pPr marL="0" indent="0" defTabSz="1001380">
              <a:buNone/>
              <a:defRPr/>
            </a:pPr>
            <a:r>
              <a:rPr lang="en-US" sz="3250" dirty="0"/>
              <a:t>(</a:t>
            </a:r>
            <a:r>
              <a:rPr lang="en-US" sz="3250" dirty="0" err="1"/>
              <a:t>ie</a:t>
            </a:r>
            <a:r>
              <a:rPr lang="en-US" sz="3250" dirty="0"/>
              <a:t>) the current value of a random variable has no relation with the previous values.</a:t>
            </a:r>
          </a:p>
          <a:p>
            <a:pPr marL="0" indent="0" defTabSz="1001380">
              <a:buNone/>
              <a:defRPr/>
            </a:pPr>
            <a:endParaRPr lang="en-US" dirty="0" smtClean="0"/>
          </a:p>
          <a:p>
            <a:pPr marL="0" indent="0" defTabSz="1001380">
              <a:buNone/>
              <a:defRPr/>
            </a:pPr>
            <a:endParaRPr lang="en-US" dirty="0" smtClean="0"/>
          </a:p>
        </p:txBody>
      </p:sp>
    </p:spTree>
    <p:extLst>
      <p:ext uri="{BB962C8B-B14F-4D97-AF65-F5344CB8AC3E}">
        <p14:creationId xmlns:p14="http://schemas.microsoft.com/office/powerpoint/2010/main" val="108927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p:cNvSpPr>
            <a:spLocks noGrp="1"/>
          </p:cNvSpPr>
          <p:nvPr>
            <p:ph type="title"/>
          </p:nvPr>
        </p:nvSpPr>
        <p:spPr/>
        <p:txBody>
          <a:bodyPr/>
          <a:lstStyle/>
          <a:p>
            <a:r>
              <a:rPr lang="en-US" sz="4000">
                <a:solidFill>
                  <a:srgbClr val="C00000"/>
                </a:solidFill>
              </a:rPr>
              <a:t>2.Generation of Pseudo-Random Numbers</a:t>
            </a:r>
          </a:p>
        </p:txBody>
      </p:sp>
      <p:sp>
        <p:nvSpPr>
          <p:cNvPr id="19459" name="Content Placeholder 3"/>
          <p:cNvSpPr>
            <a:spLocks noGrp="1"/>
          </p:cNvSpPr>
          <p:nvPr>
            <p:ph idx="1"/>
          </p:nvPr>
        </p:nvSpPr>
        <p:spPr/>
        <p:txBody>
          <a:bodyPr/>
          <a:lstStyle/>
          <a:p>
            <a:pPr>
              <a:buClr>
                <a:srgbClr val="0000FF"/>
              </a:buClr>
              <a:buFont typeface="Wingdings" pitchFamily="2" charset="2"/>
              <a:buChar char="ü"/>
            </a:pPr>
            <a:r>
              <a:rPr lang="en-US" sz="3000" dirty="0"/>
              <a:t>The word “Pseudo” is used, because generating numbers using a known method removes the potential for true randomness. Since the sequence of numbers is deterministic they are referred to as "pseudo-random". </a:t>
            </a:r>
          </a:p>
          <a:p>
            <a:pPr>
              <a:buFont typeface="Arial" pitchFamily="34" charset="0"/>
              <a:buNone/>
            </a:pPr>
            <a:r>
              <a:rPr lang="en-US" sz="3000" i="1" dirty="0">
                <a:solidFill>
                  <a:srgbClr val="0000FF"/>
                </a:solidFill>
              </a:rPr>
              <a:t>Goal</a:t>
            </a:r>
            <a:r>
              <a:rPr lang="en-US" sz="3000" dirty="0">
                <a:solidFill>
                  <a:srgbClr val="0000FF"/>
                </a:solidFill>
              </a:rPr>
              <a:t>: </a:t>
            </a:r>
            <a:r>
              <a:rPr lang="en-US" sz="3000" dirty="0"/>
              <a:t>To produce a sequence of numbers between [0, 1] that simulates, or replicates, the ideal properties of random numbers (RN). </a:t>
            </a:r>
          </a:p>
          <a:p>
            <a:endParaRPr lang="en-US" dirty="0" smtClean="0"/>
          </a:p>
        </p:txBody>
      </p:sp>
      <p:sp>
        <p:nvSpPr>
          <p:cNvPr id="2" name="Slide Number Placeholder 1"/>
          <p:cNvSpPr>
            <a:spLocks noGrp="1"/>
          </p:cNvSpPr>
          <p:nvPr>
            <p:ph type="sldNum" sz="quarter" idx="12"/>
          </p:nvPr>
        </p:nvSpPr>
        <p:spPr/>
        <p:txBody>
          <a:bodyPr/>
          <a:lstStyle/>
          <a:p>
            <a:pPr>
              <a:defRPr/>
            </a:pPr>
            <a:fld id="{6F23C839-5034-4074-920C-D4E85014CC3E}" type="slidenum">
              <a:rPr lang="en-US"/>
              <a:pPr>
                <a:defRPr/>
              </a:pPr>
              <a:t>8</a:t>
            </a:fld>
            <a:endParaRPr lang="en-US"/>
          </a:p>
        </p:txBody>
      </p:sp>
    </p:spTree>
    <p:extLst>
      <p:ext uri="{BB962C8B-B14F-4D97-AF65-F5344CB8AC3E}">
        <p14:creationId xmlns:p14="http://schemas.microsoft.com/office/powerpoint/2010/main" val="3725485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txBox="1">
            <a:spLocks noGrp="1"/>
          </p:cNvSpPr>
          <p:nvPr/>
        </p:nvSpPr>
        <p:spPr bwMode="auto">
          <a:xfrm>
            <a:off x="8407137" y="6248137"/>
            <a:ext cx="2489729" cy="457729"/>
          </a:xfrm>
          <a:prstGeom prst="rect">
            <a:avLst/>
          </a:prstGeom>
          <a:noFill/>
          <a:ln w="9525">
            <a:noFill/>
            <a:miter lim="800000"/>
            <a:headEnd/>
            <a:tailEnd/>
          </a:ln>
        </p:spPr>
        <p:txBody>
          <a:bodyPr lIns="104501" tIns="52250" rIns="104501" bIns="52250" anchor="b"/>
          <a:lstStyle/>
          <a:p>
            <a:pPr algn="r" eaLnBrk="1" hangingPunct="1"/>
            <a:fld id="{BC04B93D-07A2-48D5-B9EB-D413BBAC16F1}" type="slidenum">
              <a:rPr lang="en-US" sz="1333">
                <a:latin typeface="Arial Black" pitchFamily="34" charset="0"/>
              </a:rPr>
              <a:pPr algn="r" eaLnBrk="1" hangingPunct="1"/>
              <a:t>9</a:t>
            </a:fld>
            <a:endParaRPr lang="en-US" sz="1333">
              <a:latin typeface="Arial Black" pitchFamily="34" charset="0"/>
            </a:endParaRPr>
          </a:p>
        </p:txBody>
      </p:sp>
      <p:sp>
        <p:nvSpPr>
          <p:cNvPr id="20483" name="Rectangle 2"/>
          <p:cNvSpPr>
            <a:spLocks noGrp="1" noChangeArrowheads="1"/>
          </p:cNvSpPr>
          <p:nvPr>
            <p:ph type="title" idx="4294967295"/>
          </p:nvPr>
        </p:nvSpPr>
        <p:spPr>
          <a:xfrm>
            <a:off x="1871929" y="1"/>
            <a:ext cx="9558073" cy="769938"/>
          </a:xfrm>
        </p:spPr>
        <p:txBody>
          <a:bodyPr vert="horz" wrap="square" lIns="104501" tIns="52250" rIns="104501" bIns="52250" numCol="1" rtlCol="0" anchor="ctr" anchorCtr="0" compatLnSpc="1">
            <a:prstTxWarp prst="textNoShape">
              <a:avLst/>
            </a:prstTxWarp>
            <a:normAutofit/>
          </a:bodyPr>
          <a:lstStyle/>
          <a:p>
            <a:r>
              <a:rPr lang="en-US" sz="3667">
                <a:solidFill>
                  <a:srgbClr val="C00000"/>
                </a:solidFill>
              </a:rPr>
              <a:t>Generation of Pseudo-Random Numbers(cntd)</a:t>
            </a:r>
          </a:p>
        </p:txBody>
      </p:sp>
      <p:sp>
        <p:nvSpPr>
          <p:cNvPr id="30724" name="Rectangle 3"/>
          <p:cNvSpPr>
            <a:spLocks noGrp="1" noChangeArrowheads="1"/>
          </p:cNvSpPr>
          <p:nvPr>
            <p:ph type="body" idx="4294967295"/>
          </p:nvPr>
        </p:nvSpPr>
        <p:spPr>
          <a:xfrm>
            <a:off x="532581" y="674689"/>
            <a:ext cx="11266129" cy="6183313"/>
          </a:xfrm>
        </p:spPr>
        <p:txBody>
          <a:bodyPr vert="horz" wrap="square" lIns="104501" tIns="52250" rIns="104501" bIns="52250" numCol="1" rtlCol="0" anchor="t" anchorCtr="0" compatLnSpc="1">
            <a:prstTxWarp prst="textNoShape">
              <a:avLst/>
            </a:prstTxWarp>
            <a:normAutofit/>
          </a:bodyPr>
          <a:lstStyle/>
          <a:p>
            <a:pPr marL="0" indent="0" defTabSz="1001380">
              <a:buNone/>
              <a:defRPr/>
            </a:pPr>
            <a:r>
              <a:rPr lang="en-US" sz="2667" dirty="0">
                <a:solidFill>
                  <a:srgbClr val="0000FF"/>
                </a:solidFill>
              </a:rPr>
              <a:t>Problems that occur in generation of pseudo-random numbers (PRN)</a:t>
            </a:r>
          </a:p>
          <a:p>
            <a:pPr marL="0" lvl="1" indent="-312932" defTabSz="1001380">
              <a:spcBef>
                <a:spcPts val="0"/>
              </a:spcBef>
              <a:buClr>
                <a:srgbClr val="0000FF"/>
              </a:buClr>
              <a:buFont typeface="Wingdings" pitchFamily="2" charset="2"/>
              <a:buChar char="ü"/>
              <a:defRPr/>
            </a:pPr>
            <a:r>
              <a:rPr lang="en-US" sz="2667" dirty="0"/>
              <a:t>Generated numbers might not be uniformly distributed</a:t>
            </a:r>
          </a:p>
          <a:p>
            <a:pPr marL="0" lvl="1" indent="-312932" defTabSz="1001380">
              <a:spcBef>
                <a:spcPts val="0"/>
              </a:spcBef>
              <a:buClr>
                <a:srgbClr val="0000FF"/>
              </a:buClr>
              <a:buFont typeface="Wingdings" pitchFamily="2" charset="2"/>
              <a:buChar char="ü"/>
              <a:defRPr/>
            </a:pPr>
            <a:r>
              <a:rPr lang="en-US" sz="2667" dirty="0"/>
              <a:t>Generated numbers might be discrete-valued instead of continuous-valued</a:t>
            </a:r>
          </a:p>
          <a:p>
            <a:pPr marL="0" lvl="1" indent="-312932" defTabSz="1001380">
              <a:spcBef>
                <a:spcPts val="0"/>
              </a:spcBef>
              <a:buClr>
                <a:srgbClr val="0000FF"/>
              </a:buClr>
              <a:buFont typeface="Wingdings" pitchFamily="2" charset="2"/>
              <a:buChar char="ü"/>
              <a:defRPr/>
            </a:pPr>
            <a:r>
              <a:rPr lang="en-US" sz="2667" dirty="0"/>
              <a:t>Mean of the generated numbers might be too low or too high</a:t>
            </a:r>
          </a:p>
          <a:p>
            <a:pPr marL="0" lvl="1" indent="-312932" defTabSz="1001380">
              <a:spcBef>
                <a:spcPts val="0"/>
              </a:spcBef>
              <a:buClr>
                <a:srgbClr val="0000FF"/>
              </a:buClr>
              <a:buFont typeface="Wingdings" pitchFamily="2" charset="2"/>
              <a:buChar char="ü"/>
              <a:defRPr/>
            </a:pPr>
            <a:r>
              <a:rPr lang="en-US" sz="2667" dirty="0"/>
              <a:t>Variance of the generated numbers might be too low or too high</a:t>
            </a:r>
          </a:p>
          <a:p>
            <a:pPr marL="0" lvl="1" indent="-312932" defTabSz="1001380">
              <a:spcBef>
                <a:spcPts val="0"/>
              </a:spcBef>
              <a:buClr>
                <a:srgbClr val="0000FF"/>
              </a:buClr>
              <a:buFont typeface="Wingdings" pitchFamily="2" charset="2"/>
              <a:buChar char="ü"/>
              <a:defRPr/>
            </a:pPr>
            <a:r>
              <a:rPr lang="en-US" sz="2667" dirty="0"/>
              <a:t>There may be dependence</a:t>
            </a:r>
          </a:p>
          <a:p>
            <a:pPr marL="0" lvl="1" indent="-312932" defTabSz="1001380">
              <a:spcBef>
                <a:spcPts val="0"/>
              </a:spcBef>
              <a:buNone/>
              <a:defRPr/>
            </a:pPr>
            <a:r>
              <a:rPr lang="en-US" sz="2667" dirty="0"/>
              <a:t>  Examples: </a:t>
            </a:r>
          </a:p>
          <a:p>
            <a:pPr marL="0" lvl="1" indent="-312932" defTabSz="1001380">
              <a:spcBef>
                <a:spcPts val="0"/>
              </a:spcBef>
              <a:buNone/>
              <a:defRPr/>
            </a:pPr>
            <a:r>
              <a:rPr lang="en-US" sz="2667" dirty="0"/>
              <a:t> a) Autocorrelation between numbers.</a:t>
            </a:r>
          </a:p>
          <a:p>
            <a:pPr marL="0" indent="-522482" defTabSz="1001380">
              <a:spcBef>
                <a:spcPts val="0"/>
              </a:spcBef>
              <a:buNone/>
              <a:defRPr/>
            </a:pPr>
            <a:r>
              <a:rPr lang="en-US" sz="2667" dirty="0"/>
              <a:t> b)  Numbers successively higher or lower than adjacent numbers.</a:t>
            </a:r>
          </a:p>
          <a:p>
            <a:pPr marL="0" indent="-522482" defTabSz="1001380">
              <a:spcBef>
                <a:spcPts val="0"/>
              </a:spcBef>
              <a:buNone/>
              <a:defRPr/>
            </a:pPr>
            <a:r>
              <a:rPr lang="en-US" sz="2667" dirty="0"/>
              <a:t>c)Several numbers above the mean followed by several numbers below   the mean</a:t>
            </a:r>
          </a:p>
          <a:p>
            <a:pPr marL="0" indent="0" defTabSz="1001380">
              <a:buNone/>
              <a:defRPr/>
            </a:pPr>
            <a:endParaRPr lang="en-US" b="1" dirty="0" smtClean="0">
              <a:latin typeface="Cambria" pitchFamily="18" charset="0"/>
            </a:endParaRPr>
          </a:p>
        </p:txBody>
      </p:sp>
    </p:spTree>
    <p:extLst>
      <p:ext uri="{BB962C8B-B14F-4D97-AF65-F5344CB8AC3E}">
        <p14:creationId xmlns:p14="http://schemas.microsoft.com/office/powerpoint/2010/main" val="947847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3560</Words>
  <Application>Microsoft Office PowerPoint</Application>
  <PresentationFormat>Widescreen</PresentationFormat>
  <Paragraphs>525</Paragraphs>
  <Slides>59</Slides>
  <Notes>20</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77" baseType="lpstr">
      <vt:lpstr>ＭＳ Ｐゴシック</vt:lpstr>
      <vt:lpstr>宋体</vt:lpstr>
      <vt:lpstr>Arial</vt:lpstr>
      <vt:lpstr>Arial Black</vt:lpstr>
      <vt:lpstr>Batang</vt:lpstr>
      <vt:lpstr>Calibri</vt:lpstr>
      <vt:lpstr>Calibri Light</vt:lpstr>
      <vt:lpstr>Cambria</vt:lpstr>
      <vt:lpstr>굴림</vt:lpstr>
      <vt:lpstr>Lucida Sans</vt:lpstr>
      <vt:lpstr>新細明體</vt:lpstr>
      <vt:lpstr>Symbol</vt:lpstr>
      <vt:lpstr>Times New Roman</vt:lpstr>
      <vt:lpstr>Times New Roman(W1)</vt:lpstr>
      <vt:lpstr>Wingdings</vt:lpstr>
      <vt:lpstr>Office Theme</vt:lpstr>
      <vt:lpstr>Equation</vt:lpstr>
      <vt:lpstr>VISIO</vt:lpstr>
      <vt:lpstr>Random-Number  and Random-Variate Generation</vt:lpstr>
      <vt:lpstr>Overview</vt:lpstr>
      <vt:lpstr>Random Number Generation</vt:lpstr>
      <vt:lpstr>PowerPoint Presentation</vt:lpstr>
      <vt:lpstr>PowerPoint Presentation</vt:lpstr>
      <vt:lpstr> 1.Properties of Random Numbers</vt:lpstr>
      <vt:lpstr>Properties of Random Numbers (cont.)</vt:lpstr>
      <vt:lpstr>2.Generation of Pseudo-Random Numbers</vt:lpstr>
      <vt:lpstr>Generation of Pseudo-Random Numbers(cntd)</vt:lpstr>
      <vt:lpstr>Generation of Pseudo-Random Numbers(cont.)</vt:lpstr>
      <vt:lpstr>  3. Techniques for Generating Random Numbers    </vt:lpstr>
      <vt:lpstr>Linear Congruential Method  </vt:lpstr>
      <vt:lpstr>Linear Congruential Method (cont.)</vt:lpstr>
      <vt:lpstr>Linear Congruential Method(cont.)  </vt:lpstr>
      <vt:lpstr>Linear Congruential Method(cont.)  </vt:lpstr>
      <vt:lpstr>Linear Congruential Method  (cont.)</vt:lpstr>
      <vt:lpstr>Linear Congruential Method  (cont.)</vt:lpstr>
      <vt:lpstr> Linear Congruential Method(cont.)  </vt:lpstr>
      <vt:lpstr> Linear Congruential Method (cont.) </vt:lpstr>
      <vt:lpstr>4. Tests for Random Numbers</vt:lpstr>
      <vt:lpstr> Tests for Random Numbers  (cont.) </vt:lpstr>
      <vt:lpstr> Tests for Random Numbers(cont.) </vt:lpstr>
      <vt:lpstr>  Tests for Random Numbers(cont.)   </vt:lpstr>
      <vt:lpstr>Test of uniformity</vt:lpstr>
      <vt:lpstr>Frequency Tests  </vt:lpstr>
      <vt:lpstr>PowerPoint Presentation</vt:lpstr>
      <vt:lpstr>PowerPoint Presentation</vt:lpstr>
      <vt:lpstr>PowerPoint Presentation</vt:lpstr>
      <vt:lpstr>Table A.8 Kolmogorov-Smirnov critical values </vt:lpstr>
      <vt:lpstr>The Chi-square Test</vt:lpstr>
      <vt:lpstr>The Chi-square Test</vt:lpstr>
      <vt:lpstr>The Chi-square Test</vt:lpstr>
      <vt:lpstr>Chi-Square Test (cont.)</vt:lpstr>
      <vt:lpstr> Chi-Square Test(cont.)  </vt:lpstr>
      <vt:lpstr>Table A.6 Percentage points of the Chi-Square Distribution with υ degrees of Freedom </vt:lpstr>
      <vt:lpstr>Notes on Uniformity tests</vt:lpstr>
      <vt:lpstr>Tests for independence</vt:lpstr>
      <vt:lpstr>Runs up and Runs Down</vt:lpstr>
      <vt:lpstr>Runs up and Runs Down(cont.) </vt:lpstr>
      <vt:lpstr>Runs up and Runs Down(cont.) </vt:lpstr>
      <vt:lpstr>Runs up and Runs Down(cont.) </vt:lpstr>
      <vt:lpstr>Runs up and Runs Down(cont.) </vt:lpstr>
      <vt:lpstr>Runs up and Runs Down(cont.) </vt:lpstr>
      <vt:lpstr>Runs up and Runs Down(cont.) </vt:lpstr>
      <vt:lpstr>Runs above and  below the mean </vt:lpstr>
      <vt:lpstr>Runs above and  below the mean(cont.) </vt:lpstr>
      <vt:lpstr>Runs above and  below the mean(cont.) </vt:lpstr>
      <vt:lpstr>Runs above and  below the mean (cont.) </vt:lpstr>
      <vt:lpstr>Test for Auto-correlation</vt:lpstr>
      <vt:lpstr>Random variate Generation </vt:lpstr>
      <vt:lpstr>Introduction</vt:lpstr>
      <vt:lpstr>Random-Variate Generation</vt:lpstr>
      <vt:lpstr>Random Variate Generation (cont.)</vt:lpstr>
      <vt:lpstr>Inverse Transform Technique</vt:lpstr>
      <vt:lpstr>PowerPoint Presentation</vt:lpstr>
      <vt:lpstr>PowerPoint Presentation</vt:lpstr>
      <vt:lpstr>PowerPoint Presentation</vt:lpstr>
      <vt:lpstr>Uniform Distribution</vt:lpstr>
      <vt:lpstr>Uniform distribution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Random-Number  and Random-Variate Generation</dc:title>
  <dc:creator>MMS</dc:creator>
  <cp:lastModifiedBy>MMS</cp:lastModifiedBy>
  <cp:revision>1</cp:revision>
  <dcterms:created xsi:type="dcterms:W3CDTF">2023-04-08T13:46:48Z</dcterms:created>
  <dcterms:modified xsi:type="dcterms:W3CDTF">2023-04-08T13:51:01Z</dcterms:modified>
</cp:coreProperties>
</file>